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Lst>
  <p:notesMasterIdLst>
    <p:notesMasterId r:id="rId6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12" r:id="rId57"/>
    <p:sldId id="309" r:id="rId58"/>
    <p:sldId id="310" r:id="rId59"/>
  </p:sldIdLst>
  <p:sldSz cx="9144000" cy="6858000" type="screen4x3"/>
  <p:notesSz cx="6858000" cy="9144000"/>
  <p:embeddedFontLst>
    <p:embeddedFont>
      <p:font typeface="Baguet Script" panose="00000500000000000000" pitchFamily="2" charset="0"/>
      <p:regular r:id="rId61"/>
    </p:embeddedFont>
    <p:embeddedFont>
      <p:font typeface="Brush Script MT" panose="03060802040406070304" pitchFamily="66" charset="0"/>
      <p:italic r:id="rId62"/>
    </p:embeddedFont>
    <p:embeddedFont>
      <p:font typeface="Freestyle Script" panose="030804020302050B0404" pitchFamily="66" charset="0"/>
      <p:regular r:id="rId63"/>
    </p:embeddedFont>
    <p:embeddedFont>
      <p:font typeface="French Script MT" panose="03020402040607040605" pitchFamily="66" charset="0"/>
      <p:regular r:id="rId64"/>
    </p:embeddedFont>
    <p:embeddedFont>
      <p:font typeface="Tw Cen MT" panose="020B0602020104020603" pitchFamily="34" charset="0"/>
      <p:regular r:id="rId65"/>
      <p:bold r:id="rId66"/>
      <p:italic r:id="rId67"/>
      <p:boldItalic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D69B"/>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85964" autoAdjust="0"/>
  </p:normalViewPr>
  <p:slideViewPr>
    <p:cSldViewPr snapToGrid="0">
      <p:cViewPr varScale="1">
        <p:scale>
          <a:sx n="80" d="100"/>
          <a:sy n="80" d="100"/>
        </p:scale>
        <p:origin x="1310" y="4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680FB-BF57-47D3-BAC6-93AFFB1DABFF}" type="datetimeFigureOut">
              <a:rPr lang="en-US" smtClean="0"/>
              <a:t>8/9/2024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98A7A-CE4C-4172-BFD6-F3C43E2F04BE}" type="slidenum">
              <a:rPr lang="en-US" smtClean="0"/>
              <a:t>‹#›</a:t>
            </a:fld>
            <a:endParaRPr lang="en-US"/>
          </a:p>
        </p:txBody>
      </p:sp>
    </p:spTree>
    <p:extLst>
      <p:ext uri="{BB962C8B-B14F-4D97-AF65-F5344CB8AC3E}">
        <p14:creationId xmlns:p14="http://schemas.microsoft.com/office/powerpoint/2010/main" val="124443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a:t>
            </a:fld>
            <a:endParaRPr lang="en-US"/>
          </a:p>
        </p:txBody>
      </p:sp>
    </p:spTree>
    <p:extLst>
      <p:ext uri="{BB962C8B-B14F-4D97-AF65-F5344CB8AC3E}">
        <p14:creationId xmlns:p14="http://schemas.microsoft.com/office/powerpoint/2010/main" val="3170521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After</a:t>
            </a:r>
            <a:r>
              <a:rPr lang="en-US" b="0" baseline="0" dirty="0"/>
              <a:t> the meal service the cashier will count the till money starting with the currency , record all denominations and then record currency total, next she will count the coin, record the amount received for each denomination and total. The next step combine the currency total plus the coin total and record the grand total received on the form. The last step cashier will subtract the change fund amount and will record the deposit total and sign </a:t>
            </a:r>
            <a:endParaRPr lang="en-US" b="0"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12</a:t>
            </a:fld>
            <a:endParaRPr lang="en-US"/>
          </a:p>
        </p:txBody>
      </p:sp>
    </p:spTree>
    <p:extLst>
      <p:ext uri="{BB962C8B-B14F-4D97-AF65-F5344CB8AC3E}">
        <p14:creationId xmlns:p14="http://schemas.microsoft.com/office/powerpoint/2010/main" val="114254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The</a:t>
            </a:r>
            <a:r>
              <a:rPr lang="en-US" b="0" baseline="0" dirty="0"/>
              <a:t> cashiers will bring the till bags at the end of the meal service period to the FSM.</a:t>
            </a:r>
            <a:endParaRPr lang="en-US" b="0"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13</a:t>
            </a:fld>
            <a:endParaRPr lang="en-US"/>
          </a:p>
        </p:txBody>
      </p:sp>
    </p:spTree>
    <p:extLst>
      <p:ext uri="{BB962C8B-B14F-4D97-AF65-F5344CB8AC3E}">
        <p14:creationId xmlns:p14="http://schemas.microsoft.com/office/powerpoint/2010/main" val="407792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Now we will</a:t>
            </a:r>
            <a:r>
              <a:rPr lang="en-US" b="1" baseline="0" dirty="0"/>
              <a:t> go through the process of closing </a:t>
            </a:r>
            <a:r>
              <a:rPr lang="en-US" b="0" dirty="0"/>
              <a:t>Under</a:t>
            </a:r>
            <a:r>
              <a:rPr lang="en-US" b="0" baseline="0" dirty="0"/>
              <a:t> the closing section of the form the cashier has recorded the sum of currency and the sum of coins. The sum of currency and the sum of coins combined provides the grand total. Subtract the till amount from grand total and you have your deposit amount. The Cashier will now sign the form. The FSM will then verify the recorded amounts and record the currency and coin sums, combine the totals, record grand total and subtract the till amount. Indicate the deposit amount and lastly sign endorsing the information is accurate.</a:t>
            </a:r>
            <a:endParaRPr lang="en-US" b="0"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14</a:t>
            </a:fld>
            <a:endParaRPr lang="en-US"/>
          </a:p>
        </p:txBody>
      </p:sp>
    </p:spTree>
    <p:extLst>
      <p:ext uri="{BB962C8B-B14F-4D97-AF65-F5344CB8AC3E}">
        <p14:creationId xmlns:p14="http://schemas.microsoft.com/office/powerpoint/2010/main" val="3414401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dirty="0"/>
              <a:t> First lets take a look at the common causes of cash shortages are when cash was counted incorrectly. It can happen when a refund that is made on the cafeteria manager’s terminal and cash was taken from a line terminal.</a:t>
            </a:r>
            <a:r>
              <a:rPr lang="en-US" baseline="0" dirty="0"/>
              <a:t> </a:t>
            </a:r>
            <a:r>
              <a:rPr lang="en-US" dirty="0"/>
              <a:t>Also, if a student account payment is entered twice in error. Watch for double meals</a:t>
            </a:r>
            <a:r>
              <a:rPr lang="en-US" baseline="0" dirty="0"/>
              <a:t> and</a:t>
            </a:r>
            <a:r>
              <a:rPr lang="en-US" dirty="0"/>
              <a:t> second meals sold in error.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Now let’s move onto the common causes of cash overages</a:t>
            </a:r>
            <a:r>
              <a:rPr lang="en-US" baseline="0" dirty="0"/>
              <a:t>: c</a:t>
            </a:r>
            <a:r>
              <a:rPr lang="en-US" dirty="0"/>
              <a:t>ash was counted incorrectly or if a void is made after the bank deposit was completed. Also, when money is received but not entered into the CMS system</a:t>
            </a:r>
            <a:r>
              <a:rPr lang="en-US" baseline="0" dirty="0"/>
              <a:t> or a student payment is </a:t>
            </a:r>
            <a:r>
              <a:rPr lang="en-US" dirty="0"/>
              <a:t>not applied to the account. Overages can also occur when change is not returned to the customer and also not applied to the customer account. It is the responsibility of each FSM to correctly rectify any shortages or overages and include that in the comment section of the bank deposit memo box.</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15</a:t>
            </a:fld>
            <a:endParaRPr lang="en-US"/>
          </a:p>
        </p:txBody>
      </p:sp>
    </p:spTree>
    <p:extLst>
      <p:ext uri="{BB962C8B-B14F-4D97-AF65-F5344CB8AC3E}">
        <p14:creationId xmlns:p14="http://schemas.microsoft.com/office/powerpoint/2010/main" val="303309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For each day that cash is collected the FSM is responsible for preparing a separate deposit slip for that day,</a:t>
            </a:r>
            <a:r>
              <a:rPr lang="en-US" baseline="0" dirty="0"/>
              <a:t> regardless of how little the deposit maybe. Remember c</a:t>
            </a:r>
            <a:r>
              <a:rPr lang="en-US" dirty="0"/>
              <a:t>ash collections can never be combined.</a:t>
            </a:r>
            <a:r>
              <a:rPr lang="en-US" baseline="0" dirty="0"/>
              <a:t> Each day cash is collected a </a:t>
            </a:r>
            <a:r>
              <a:rPr lang="en-US" dirty="0"/>
              <a:t>deposit slip</a:t>
            </a:r>
            <a:r>
              <a:rPr lang="en-US" baseline="0" dirty="0"/>
              <a:t> must be prepared.</a:t>
            </a:r>
            <a:r>
              <a:rPr lang="en-US" dirty="0"/>
              <a:t> Food Services Staff may not accept any personal checks,  extend credit to anyone , or run a tab for a customer. No part of the deposit</a:t>
            </a:r>
            <a:r>
              <a:rPr lang="en-US" baseline="0" dirty="0"/>
              <a:t> can be withheld from </a:t>
            </a:r>
            <a:r>
              <a:rPr lang="en-US" dirty="0"/>
              <a:t>the daily cash received. Never use deposit funds to buy cafeteria supplies. All</a:t>
            </a:r>
            <a:r>
              <a:rPr lang="en-US" baseline="0" dirty="0"/>
              <a:t> </a:t>
            </a:r>
            <a:r>
              <a:rPr lang="en-US" dirty="0"/>
              <a:t>cash collections must be securely safeguarded in the school safe or a locked drawer.</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16</a:t>
            </a:fld>
            <a:endParaRPr lang="en-US"/>
          </a:p>
        </p:txBody>
      </p:sp>
    </p:spTree>
    <p:extLst>
      <p:ext uri="{BB962C8B-B14F-4D97-AF65-F5344CB8AC3E}">
        <p14:creationId xmlns:p14="http://schemas.microsoft.com/office/powerpoint/2010/main" val="165298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All r</a:t>
            </a:r>
            <a:r>
              <a:rPr lang="en-US" dirty="0"/>
              <a:t>eports pertaining to the meal service and cash collections are legal documents that support reimbursement claims. FSMs must prepare cash deposits and bank deposit slips accurately within time limitations specified by District policies and regulations. Forms and documentation must be prepared properly to account for and provide an audit trail for all cash, deposits, and invoices issued for special functions.</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17</a:t>
            </a:fld>
            <a:endParaRPr lang="en-US"/>
          </a:p>
        </p:txBody>
      </p:sp>
    </p:spTree>
    <p:extLst>
      <p:ext uri="{BB962C8B-B14F-4D97-AF65-F5344CB8AC3E}">
        <p14:creationId xmlns:p14="http://schemas.microsoft.com/office/powerpoint/2010/main" val="2099962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The deposit slips are preprinted and include the name of the bank, cafeteria account information and the schools information. When completing the deposit slip include the date month and year. Indicate who it was prepared by,</a:t>
            </a:r>
            <a:r>
              <a:rPr lang="en-US" b="0" baseline="0" dirty="0"/>
              <a:t> along with </a:t>
            </a:r>
            <a:r>
              <a:rPr lang="en-US" b="0" dirty="0"/>
              <a:t>the site identification number, record the currency amount and coin amount</a:t>
            </a:r>
            <a:r>
              <a:rPr lang="en-US" b="0" baseline="0" dirty="0"/>
              <a:t> and then lastly total deposited.</a:t>
            </a:r>
            <a:endParaRPr lang="en-US" b="0"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18</a:t>
            </a:fld>
            <a:endParaRPr lang="en-US"/>
          </a:p>
        </p:txBody>
      </p:sp>
    </p:spTree>
    <p:extLst>
      <p:ext uri="{BB962C8B-B14F-4D97-AF65-F5344CB8AC3E}">
        <p14:creationId xmlns:p14="http://schemas.microsoft.com/office/powerpoint/2010/main" val="2974994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dirty="0"/>
              <a:t> The Bank of America Deposit slips have a unique 10-digit account number that only pertains to your site. Off sites that have their own CMS ID </a:t>
            </a:r>
            <a:r>
              <a:rPr lang="en-US" b="0" dirty="0"/>
              <a:t>must use a separate </a:t>
            </a:r>
            <a:r>
              <a:rPr lang="en-US" dirty="0"/>
              <a:t>deposit slip different from the parent site. Managers should take caution to </a:t>
            </a:r>
            <a:r>
              <a:rPr lang="en-US" b="1" dirty="0"/>
              <a:t>only</a:t>
            </a:r>
            <a:r>
              <a:rPr lang="en-US" dirty="0"/>
              <a:t> use deposit slips specific to the</a:t>
            </a:r>
            <a:r>
              <a:rPr lang="en-US" baseline="0" dirty="0"/>
              <a:t> intended site</a:t>
            </a:r>
            <a:r>
              <a:rPr lang="en-US" dirty="0"/>
              <a:t>. </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19</a:t>
            </a:fld>
            <a:endParaRPr lang="en-US"/>
          </a:p>
        </p:txBody>
      </p:sp>
    </p:spTree>
    <p:extLst>
      <p:ext uri="{BB962C8B-B14F-4D97-AF65-F5344CB8AC3E}">
        <p14:creationId xmlns:p14="http://schemas.microsoft.com/office/powerpoint/2010/main" val="3952192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Here we have an example of a , </a:t>
            </a:r>
            <a:r>
              <a:rPr lang="en-US" dirty="0"/>
              <a:t>deposit slip it is used to record cash collection for the day and is site specific.</a:t>
            </a:r>
            <a:r>
              <a:rPr lang="en-US" baseline="0" dirty="0"/>
              <a:t> T</a:t>
            </a:r>
            <a:r>
              <a:rPr lang="en-US" dirty="0"/>
              <a:t>he site location code is located at the bottom of the deposit slip. Compare this number to the location code of</a:t>
            </a:r>
            <a:r>
              <a:rPr lang="en-US" baseline="0" dirty="0"/>
              <a:t> your site to</a:t>
            </a:r>
            <a:r>
              <a:rPr lang="en-US" dirty="0"/>
              <a:t> ensure</a:t>
            </a:r>
            <a:r>
              <a:rPr lang="en-US" baseline="0" dirty="0"/>
              <a:t> you are completing the correct deposit slip. </a:t>
            </a:r>
            <a:r>
              <a:rPr lang="en-US" dirty="0"/>
              <a:t>Reorder deposit slips when the last book is opened by calling Clark America at (877) 202‐8972</a:t>
            </a:r>
            <a:r>
              <a:rPr lang="en-US" baseline="0" dirty="0"/>
              <a:t>.</a:t>
            </a:r>
            <a:r>
              <a:rPr lang="en-US" dirty="0"/>
              <a:t>  </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20</a:t>
            </a:fld>
            <a:endParaRPr lang="en-US"/>
          </a:p>
        </p:txBody>
      </p:sp>
    </p:spTree>
    <p:extLst>
      <p:ext uri="{BB962C8B-B14F-4D97-AF65-F5344CB8AC3E}">
        <p14:creationId xmlns:p14="http://schemas.microsoft.com/office/powerpoint/2010/main" val="2538944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Make sure your d</a:t>
            </a:r>
            <a:r>
              <a:rPr lang="en-US" dirty="0">
                <a:solidFill>
                  <a:srgbClr val="000000"/>
                </a:solidFill>
              </a:rPr>
              <a:t>eposit amounts are correctly inputted in the Primary Deposit box or the Secondary Deposit box if necessary. Don’t forget to enter the deposit slip number in the Primary Slip # box.</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21</a:t>
            </a:fld>
            <a:endParaRPr lang="en-US"/>
          </a:p>
        </p:txBody>
      </p:sp>
    </p:spTree>
    <p:extLst>
      <p:ext uri="{BB962C8B-B14F-4D97-AF65-F5344CB8AC3E}">
        <p14:creationId xmlns:p14="http://schemas.microsoft.com/office/powerpoint/2010/main" val="2750701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t>All of</a:t>
            </a:r>
            <a:r>
              <a:rPr lang="en-US" baseline="0" dirty="0"/>
              <a:t> the banking  documents and resources can be found on the Food Services Website, under the Training and Resources Section, scroll under the Financial Section.</a:t>
            </a:r>
          </a:p>
          <a:p>
            <a:r>
              <a:rPr lang="en-US" dirty="0"/>
              <a:t>All the required forms and documents can be found in this section.</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a:t>
            </a:fld>
            <a:endParaRPr lang="en-US"/>
          </a:p>
        </p:txBody>
      </p:sp>
    </p:spTree>
    <p:extLst>
      <p:ext uri="{BB962C8B-B14F-4D97-AF65-F5344CB8AC3E}">
        <p14:creationId xmlns:p14="http://schemas.microsoft.com/office/powerpoint/2010/main" val="722282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Make sure your d</a:t>
            </a:r>
            <a:r>
              <a:rPr lang="en-US" dirty="0">
                <a:solidFill>
                  <a:srgbClr val="000000"/>
                </a:solidFill>
              </a:rPr>
              <a:t>eposit amounts are correctly inputted in the Primary Deposit box or the Secondary Deposit box if necessary. Don’t forget to enter the deposit slip number in the Primary Slip # box.</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22</a:t>
            </a:fld>
            <a:endParaRPr lang="en-US"/>
          </a:p>
        </p:txBody>
      </p:sp>
    </p:spTree>
    <p:extLst>
      <p:ext uri="{BB962C8B-B14F-4D97-AF65-F5344CB8AC3E}">
        <p14:creationId xmlns:p14="http://schemas.microsoft.com/office/powerpoint/2010/main" val="1961331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solidFill>
                  <a:srgbClr val="000000"/>
                </a:solidFill>
              </a:rPr>
              <a:t>Depending on the day’s activities, It is mandatory to make notes of any banking inconsistencies in the bank deposit memo box. Even if the amount is one cent over or short. Always identify if the customer as an adult or student.</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23</a:t>
            </a:fld>
            <a:endParaRPr lang="en-US"/>
          </a:p>
        </p:txBody>
      </p:sp>
    </p:spTree>
    <p:extLst>
      <p:ext uri="{BB962C8B-B14F-4D97-AF65-F5344CB8AC3E}">
        <p14:creationId xmlns:p14="http://schemas.microsoft.com/office/powerpoint/2010/main" val="2284319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solidFill>
                  <a:srgbClr val="000000"/>
                </a:solidFill>
              </a:rPr>
              <a:t>When you are finished, click Save and Close. The FS manager or designee will take the deposit to the bank every day (unless the site has an exemption waiver). The FSM manager or designee will receive a copy of the deposit slip which must be filed according to FSD policy.</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24</a:t>
            </a:fld>
            <a:endParaRPr lang="en-US"/>
          </a:p>
        </p:txBody>
      </p:sp>
    </p:spTree>
    <p:extLst>
      <p:ext uri="{BB962C8B-B14F-4D97-AF65-F5344CB8AC3E}">
        <p14:creationId xmlns:p14="http://schemas.microsoft.com/office/powerpoint/2010/main" val="27941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r>
              <a:rPr lang="en-US" b="1" dirty="0"/>
              <a:t>TELL: </a:t>
            </a:r>
            <a:r>
              <a:rPr lang="en-US" dirty="0"/>
              <a:t>The Cashier Report must be reviewed to determine any cash amount difference between the amount shown in CMS and the amount entered by the FSM. Do not rely on the till report to determine if the cash is in balance. As we review the column headings of the Cashier report please pay particular attention to the Total posted, Bank Deposit, and Over/Short columns. All over/short amounts require an explanation.</a:t>
            </a:r>
          </a:p>
          <a:p>
            <a:pPr lvl="0"/>
            <a:r>
              <a:rPr lang="en-US" dirty="0"/>
              <a:t>CMS communication errors may delay data transmission to the central office server.  </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25</a:t>
            </a:fld>
            <a:endParaRPr lang="en-US"/>
          </a:p>
        </p:txBody>
      </p:sp>
    </p:spTree>
    <p:extLst>
      <p:ext uri="{BB962C8B-B14F-4D97-AF65-F5344CB8AC3E}">
        <p14:creationId xmlns:p14="http://schemas.microsoft.com/office/powerpoint/2010/main" val="2213600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177"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Tell: </a:t>
            </a:r>
            <a:r>
              <a:rPr kumimoji="0" lang="en-US" sz="1200" b="0" i="0" u="none" strike="noStrike" kern="1200" cap="none" spc="0" normalizeH="0" baseline="0" noProof="0" dirty="0">
                <a:ln>
                  <a:noFill/>
                </a:ln>
                <a:solidFill>
                  <a:srgbClr val="000000"/>
                </a:solidFill>
                <a:effectLst/>
                <a:uLnTx/>
                <a:uFillTx/>
                <a:latin typeface="Calibri"/>
                <a:ea typeface="+mn-ea"/>
                <a:cs typeface="+mn-cs"/>
              </a:rPr>
              <a:t>The FSM will explain all cash variances in the bank memo section of the CMS deposit record. First step is to identify if the variance is due to adult or student sale (the use of “customer” is not specific enough). Confirm that explanation includes all cash variances</a:t>
            </a:r>
          </a:p>
          <a:p>
            <a:pPr marL="914354" marR="0" lvl="2" indent="-274306" algn="l" defTabSz="457177" rtl="0" eaLnBrk="1" fontAlgn="auto" latinLnBrk="0" hangingPunct="1">
              <a:lnSpc>
                <a:spcPct val="100000"/>
              </a:lnSpc>
              <a:spcBef>
                <a:spcPts val="0"/>
              </a:spcBef>
              <a:spcAft>
                <a:spcPts val="601"/>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If there is more than one reason for variance, FSM will enter multiple explanations in CMS memo box</a:t>
            </a:r>
          </a:p>
          <a:p>
            <a:pPr marL="914354" marR="0" lvl="2" indent="-274306" algn="l" defTabSz="457177" rtl="0" eaLnBrk="1" fontAlgn="auto" latinLnBrk="0" hangingPunct="1">
              <a:lnSpc>
                <a:spcPct val="100000"/>
              </a:lnSpc>
              <a:spcBef>
                <a:spcPts val="0"/>
              </a:spcBef>
              <a:spcAft>
                <a:spcPts val="601"/>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FSM will confirm dollar amount explained equals the total amount of the variance that appears in CMS</a:t>
            </a:r>
          </a:p>
          <a:p>
            <a:pPr marL="0" marR="0" lvl="0" indent="0" algn="l" defTabSz="457177" rtl="0" eaLnBrk="1" fontAlgn="auto" latinLnBrk="0" hangingPunct="1">
              <a:lnSpc>
                <a:spcPct val="100000"/>
              </a:lnSpc>
              <a:spcBef>
                <a:spcPts val="40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26</a:t>
            </a:fld>
            <a:endParaRPr lang="en-US"/>
          </a:p>
        </p:txBody>
      </p:sp>
    </p:spTree>
    <p:extLst>
      <p:ext uri="{BB962C8B-B14F-4D97-AF65-F5344CB8AC3E}">
        <p14:creationId xmlns:p14="http://schemas.microsoft.com/office/powerpoint/2010/main" val="3081950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Here are examples of acceptable cash variances memos:</a:t>
            </a:r>
          </a:p>
          <a:p>
            <a:r>
              <a:rPr lang="en-US" dirty="0"/>
              <a:t>“Faculty left $2.00 in change and student left .50 cents.”</a:t>
            </a:r>
          </a:p>
          <a:p>
            <a:r>
              <a:rPr lang="en-US" dirty="0"/>
              <a:t>“Overage of $100 from adult catering sale invoice 345678 - sales tax $9”</a:t>
            </a:r>
          </a:p>
          <a:p>
            <a:r>
              <a:rPr lang="en-US" dirty="0"/>
              <a:t>“Check</a:t>
            </a:r>
            <a:r>
              <a:rPr lang="en-US" baseline="0" dirty="0"/>
              <a:t> #3486</a:t>
            </a:r>
            <a:r>
              <a:rPr lang="en-US" dirty="0"/>
              <a:t> received:</a:t>
            </a:r>
            <a:r>
              <a:rPr lang="en-US" sz="2400" dirty="0"/>
              <a:t> $20 for adult catering – invoice 345678”</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27</a:t>
            </a:fld>
            <a:endParaRPr lang="en-US"/>
          </a:p>
        </p:txBody>
      </p:sp>
    </p:spTree>
    <p:extLst>
      <p:ext uri="{BB962C8B-B14F-4D97-AF65-F5344CB8AC3E}">
        <p14:creationId xmlns:p14="http://schemas.microsoft.com/office/powerpoint/2010/main" val="2736904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Here are examples of unacceptable memos:</a:t>
            </a:r>
          </a:p>
          <a:p>
            <a:r>
              <a:rPr lang="en-US" dirty="0"/>
              <a:t>“Miscounted over by .10 cents.” - Be specific indicate student or adult sales </a:t>
            </a:r>
          </a:p>
          <a:p>
            <a:r>
              <a:rPr lang="en-US" dirty="0"/>
              <a:t>“3 cents over. customer left extra change.” - Customer is ambiguous, specify student or adult</a:t>
            </a:r>
          </a:p>
          <a:p>
            <a:r>
              <a:rPr lang="en-US" dirty="0"/>
              <a:t>“6-8 B-F-0 R-6 L-F-0 R-10.” - Unable to understand what they are trying to say?</a:t>
            </a:r>
          </a:p>
          <a:p>
            <a:r>
              <a:rPr lang="en-US" dirty="0"/>
              <a:t>“Cashier error.”  - Not specific enough, specify if the error source is  student or adult sales related</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28</a:t>
            </a:fld>
            <a:endParaRPr lang="en-US"/>
          </a:p>
        </p:txBody>
      </p:sp>
    </p:spTree>
    <p:extLst>
      <p:ext uri="{BB962C8B-B14F-4D97-AF65-F5344CB8AC3E}">
        <p14:creationId xmlns:p14="http://schemas.microsoft.com/office/powerpoint/2010/main" val="1934484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Avoid common errors by confirming that the deposit slip you are using is the correct one. Main Site sales must be entered into CMS on the main site CMS-ID and match the deposit slip for the Main Site. Offsite's also have a CMS-ID and deposit slips for their specific location. That information must also match the deposit</a:t>
            </a:r>
            <a:r>
              <a:rPr lang="en-US" baseline="0" dirty="0"/>
              <a:t> slips for the Offsite location.</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29</a:t>
            </a:fld>
            <a:endParaRPr lang="en-US"/>
          </a:p>
        </p:txBody>
      </p:sp>
    </p:spTree>
    <p:extLst>
      <p:ext uri="{BB962C8B-B14F-4D97-AF65-F5344CB8AC3E}">
        <p14:creationId xmlns:p14="http://schemas.microsoft.com/office/powerpoint/2010/main" val="464415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Some sites collect little or no cash daily. The FSM can apply by completing the Exemption</a:t>
            </a:r>
            <a:r>
              <a:rPr lang="en-US" baseline="0" dirty="0"/>
              <a:t> to Deposit Collection Daily Form, </a:t>
            </a:r>
            <a:r>
              <a:rPr lang="en-US" dirty="0"/>
              <a:t>attached to the form a validation of the Daily Cash Collected Form.</a:t>
            </a:r>
            <a:r>
              <a:rPr lang="en-US" baseline="0" dirty="0"/>
              <a:t> Both must be submitted to the A.F.S.S. for approval. The approval is good for the duration of the year and must be submitted and approved annually. The benefits of the exemption to deposit cash daily is that it reduces the frequency of going to the bank which allows the time to be spent more productively at the site.</a:t>
            </a:r>
            <a:endParaRPr lang="en-US" b="1"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30</a:t>
            </a:fld>
            <a:endParaRPr lang="en-US"/>
          </a:p>
        </p:txBody>
      </p:sp>
    </p:spTree>
    <p:extLst>
      <p:ext uri="{BB962C8B-B14F-4D97-AF65-F5344CB8AC3E}">
        <p14:creationId xmlns:p14="http://schemas.microsoft.com/office/powerpoint/2010/main" val="1018741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A</a:t>
            </a:r>
            <a:r>
              <a:rPr lang="en-US" b="0" baseline="0" dirty="0"/>
              <a:t>uthorized sites must follow the exemption timeline requirements. These requirements include a deposit slip will be completed for each day cash is collected when cash reaches fifty dollars or more, every Friday regardless of the amount received , the last operating day of the month and the last school day prior to any recess that is longer than a weekend. Each FSM will be held accountable for their deposits being made according to the timeline requirements.</a:t>
            </a:r>
            <a:endParaRPr lang="en-US" b="0"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31</a:t>
            </a:fld>
            <a:endParaRPr lang="en-US"/>
          </a:p>
        </p:txBody>
      </p:sp>
    </p:spTree>
    <p:extLst>
      <p:ext uri="{BB962C8B-B14F-4D97-AF65-F5344CB8AC3E}">
        <p14:creationId xmlns:p14="http://schemas.microsoft.com/office/powerpoint/2010/main" val="1948578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TELL: </a:t>
            </a:r>
            <a:r>
              <a:rPr lang="en-US" sz="1200" b="0" dirty="0"/>
              <a:t>Changes</a:t>
            </a:r>
            <a:r>
              <a:rPr lang="en-US" b="0" dirty="0"/>
              <a:t> that occur throughout the year: such as employees moving from one location to another,</a:t>
            </a:r>
            <a:r>
              <a:rPr lang="en-US" b="0" baseline="0" dirty="0"/>
              <a:t> new hires, long or short-term change of assignments. We have a responsibility to make the necessary required updates as they occur. First use the correct form for the process you are updating, additionally check and insure that the form is current. Is the change fund forms current at your location in which you work</a:t>
            </a:r>
            <a:r>
              <a:rPr lang="en-US" b="1" baseline="0" dirty="0"/>
              <a:t>? If not update ASAP. </a:t>
            </a:r>
            <a:r>
              <a:rPr lang="en-US" b="0" baseline="0" dirty="0"/>
              <a:t>To establish a change fund use form</a:t>
            </a:r>
            <a:r>
              <a:rPr lang="en-US" b="1" baseline="0" dirty="0"/>
              <a:t> new</a:t>
            </a:r>
            <a:r>
              <a:rPr lang="en-US" b="0" baseline="0" dirty="0"/>
              <a:t>, </a:t>
            </a:r>
            <a:r>
              <a:rPr lang="en-US" b="1" baseline="0" dirty="0"/>
              <a:t>to increase</a:t>
            </a:r>
            <a:r>
              <a:rPr lang="en-US" b="0" baseline="0" dirty="0"/>
              <a:t> the already established change fund use the</a:t>
            </a:r>
            <a:r>
              <a:rPr lang="en-US" b="1" baseline="0" dirty="0"/>
              <a:t> increase</a:t>
            </a:r>
            <a:r>
              <a:rPr lang="en-US" b="0" baseline="0" dirty="0"/>
              <a:t>, to </a:t>
            </a:r>
            <a:r>
              <a:rPr lang="en-US" b="1" baseline="0" dirty="0"/>
              <a:t>decrease</a:t>
            </a:r>
            <a:r>
              <a:rPr lang="en-US" b="0" baseline="0" dirty="0"/>
              <a:t> the established change fund decrease, if you leave a location, it is your responsibility to complete the </a:t>
            </a:r>
            <a:r>
              <a:rPr lang="en-US" b="1" baseline="0" dirty="0"/>
              <a:t>turnover fund form</a:t>
            </a:r>
            <a:r>
              <a:rPr lang="en-US" b="0" baseline="0" dirty="0"/>
              <a:t>. All forms can be found under the training and resources tab, scroll down to Financial Section and select the desired form. </a:t>
            </a:r>
            <a:r>
              <a:rPr lang="en-US" dirty="0"/>
              <a:t>The documents and resources</a:t>
            </a:r>
            <a:r>
              <a:rPr lang="en-US" b="0" baseline="0" dirty="0"/>
              <a:t> pertaining to banking can all be found in this section. </a:t>
            </a:r>
            <a:r>
              <a:rPr lang="en-US" b="1" baseline="0" dirty="0"/>
              <a:t>Note: this information should also be accurate on the Cafeteria Information Sheet.</a:t>
            </a:r>
            <a:endParaRPr lang="en-US" b="1"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5</a:t>
            </a:fld>
            <a:endParaRPr lang="en-US"/>
          </a:p>
        </p:txBody>
      </p:sp>
    </p:spTree>
    <p:extLst>
      <p:ext uri="{BB962C8B-B14F-4D97-AF65-F5344CB8AC3E}">
        <p14:creationId xmlns:p14="http://schemas.microsoft.com/office/powerpoint/2010/main" val="2288744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A</a:t>
            </a:r>
            <a:r>
              <a:rPr lang="en-US" b="0" baseline="0" dirty="0"/>
              <a:t>uthorized sites must follow the exemption timeline requirements. These requirements include: A deposit slip will be completed for each day cash is collected when cash reaches fifty dollars or more, every Friday regardless of the amount received , the last operating day of the month and the last school day prior to any recess that is longer than a weekend. Each FSM will be held accountable for their deposits being made according to the timeline requirements.</a:t>
            </a:r>
            <a:endParaRPr lang="en-US" b="0"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32</a:t>
            </a:fld>
            <a:endParaRPr lang="en-US"/>
          </a:p>
        </p:txBody>
      </p:sp>
    </p:spTree>
    <p:extLst>
      <p:ext uri="{BB962C8B-B14F-4D97-AF65-F5344CB8AC3E}">
        <p14:creationId xmlns:p14="http://schemas.microsoft.com/office/powerpoint/2010/main" val="2749400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The deposit bag is prepared with the deposit money for Financial Manager at a secondary sites only.</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33</a:t>
            </a:fld>
            <a:endParaRPr lang="en-US"/>
          </a:p>
        </p:txBody>
      </p:sp>
    </p:spTree>
    <p:extLst>
      <p:ext uri="{BB962C8B-B14F-4D97-AF65-F5344CB8AC3E}">
        <p14:creationId xmlns:p14="http://schemas.microsoft.com/office/powerpoint/2010/main" val="227656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Here is a bank deposit bag.  Note some of the features you should be aware of: The numbered release liner which cannot be re-opened, the bank deposit bag number, select the appropriate deposit type, correctly fill out the school information, and correctly total the contents of the bag.</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34</a:t>
            </a:fld>
            <a:endParaRPr lang="en-US"/>
          </a:p>
        </p:txBody>
      </p:sp>
    </p:spTree>
    <p:extLst>
      <p:ext uri="{BB962C8B-B14F-4D97-AF65-F5344CB8AC3E}">
        <p14:creationId xmlns:p14="http://schemas.microsoft.com/office/powerpoint/2010/main" val="4064783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Bags</a:t>
            </a:r>
            <a:r>
              <a:rPr lang="en-US" b="0" baseline="0" dirty="0"/>
              <a:t> should not contain</a:t>
            </a:r>
            <a:r>
              <a:rPr lang="en-US" baseline="0" dirty="0"/>
              <a:t> </a:t>
            </a:r>
            <a:r>
              <a:rPr lang="en-US" dirty="0"/>
              <a:t>loose and/or folded currency. </a:t>
            </a:r>
            <a:r>
              <a:rPr lang="en-US" b="1" dirty="0"/>
              <a:t>Tell:  </a:t>
            </a:r>
            <a:r>
              <a:rPr lang="en-US" dirty="0"/>
              <a:t>Do</a:t>
            </a:r>
            <a:r>
              <a:rPr lang="en-US" baseline="0" dirty="0"/>
              <a:t> not u</a:t>
            </a:r>
            <a:r>
              <a:rPr lang="en-US" dirty="0"/>
              <a:t>se tape, staples, excess paper clips,</a:t>
            </a:r>
            <a:r>
              <a:rPr lang="en-US" baseline="0" dirty="0"/>
              <a:t> or</a:t>
            </a:r>
            <a:r>
              <a:rPr lang="en-US" dirty="0"/>
              <a:t> straps</a:t>
            </a:r>
            <a:r>
              <a:rPr lang="en-US" baseline="0" dirty="0"/>
              <a:t> when preparing deposits. </a:t>
            </a:r>
            <a:r>
              <a:rPr lang="en-US" dirty="0"/>
              <a:t>This image shows currency that is properly secured. If the currency has less than 100 bills per denomination, then straps are not necessary, and cash can be secured with one rubber band at each end of the bundle. </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37</a:t>
            </a:fld>
            <a:endParaRPr lang="en-US"/>
          </a:p>
        </p:txBody>
      </p:sp>
    </p:spTree>
    <p:extLst>
      <p:ext uri="{BB962C8B-B14F-4D97-AF65-F5344CB8AC3E}">
        <p14:creationId xmlns:p14="http://schemas.microsoft.com/office/powerpoint/2010/main" val="3478149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A surcharge is an additional charge that Bank of America issues for non-standard deposits such as:  incomplete deposit tickets, deposits of non-clear bags, coin the exceed $25, using tape, staples, excess paper clips or straps, multiple deposits in a single bag, and loose and/or folded currency.</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38</a:t>
            </a:fld>
            <a:endParaRPr lang="en-US"/>
          </a:p>
        </p:txBody>
      </p:sp>
    </p:spTree>
    <p:extLst>
      <p:ext uri="{BB962C8B-B14F-4D97-AF65-F5344CB8AC3E}">
        <p14:creationId xmlns:p14="http://schemas.microsoft.com/office/powerpoint/2010/main" val="2233797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 In certain situations, the food services manager will bank through the financial manager. This is common with a secondary site manager. The Food Service Manager will deliver the sealed plastic bank deposit bag(s) and a current Banking Transfer Log within the Locked cloth bag to the Financial Manager.</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39</a:t>
            </a:fld>
            <a:endParaRPr lang="en-US"/>
          </a:p>
        </p:txBody>
      </p:sp>
    </p:spTree>
    <p:extLst>
      <p:ext uri="{BB962C8B-B14F-4D97-AF65-F5344CB8AC3E}">
        <p14:creationId xmlns:p14="http://schemas.microsoft.com/office/powerpoint/2010/main" val="707749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The banking transfer log is the form that helps to record the transfer of the locked bag and deposit bag(s) from FSM to the Financial Manager. Make sure you get the FM signature with the deposit bag number. Remember to begin a new log each month. The FSM should also receive written acknowledgement of the deposit from Bank of America. If FSM does not receive this in the mail, check with the Financial Manager to see if they have it.  </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40</a:t>
            </a:fld>
            <a:endParaRPr lang="en-US"/>
          </a:p>
        </p:txBody>
      </p:sp>
    </p:spTree>
    <p:extLst>
      <p:ext uri="{BB962C8B-B14F-4D97-AF65-F5344CB8AC3E}">
        <p14:creationId xmlns:p14="http://schemas.microsoft.com/office/powerpoint/2010/main" val="210607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1" dirty="0"/>
              <a:t>Tell: </a:t>
            </a:r>
            <a:r>
              <a:rPr lang="en-US" dirty="0"/>
              <a:t>A locked bag is a safeguarding tool used to store cash deposits and change funds during operating hours.</a:t>
            </a:r>
          </a:p>
          <a:p>
            <a:r>
              <a:rPr lang="en-US" b="1" dirty="0"/>
              <a:t>Note</a:t>
            </a:r>
            <a:r>
              <a:rPr lang="en-US" dirty="0"/>
              <a:t>: Contact AFSS for additional locked bags.</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41</a:t>
            </a:fld>
            <a:endParaRPr lang="en-US"/>
          </a:p>
        </p:txBody>
      </p:sp>
    </p:spTree>
    <p:extLst>
      <p:ext uri="{BB962C8B-B14F-4D97-AF65-F5344CB8AC3E}">
        <p14:creationId xmlns:p14="http://schemas.microsoft.com/office/powerpoint/2010/main" val="2458184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The locked bag is very important to the operation</a:t>
            </a:r>
            <a:r>
              <a:rPr lang="en-US" baseline="0" dirty="0"/>
              <a:t> because i</a:t>
            </a:r>
            <a:r>
              <a:rPr lang="en-US" dirty="0"/>
              <a:t>t is a way to secure the money. The FSM must place </a:t>
            </a:r>
            <a:r>
              <a:rPr lang="en-US" b="1" dirty="0"/>
              <a:t>all </a:t>
            </a:r>
            <a:r>
              <a:rPr lang="en-US" dirty="0"/>
              <a:t>till bags and prepared deposit bag(s) inside the locked bag. For Elementary School’s with a safe, the FSM will lock the bag and place it in the safe until it is time to take the money to the bank. Elementary school sites without a safe should place the bag in a locked drawer, until it is time to take the money to the bank. Secondary school FSM’s should lock the bag and place it in the safe until ready to take the money to the Financial Manager’s office.</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42</a:t>
            </a:fld>
            <a:endParaRPr lang="en-US"/>
          </a:p>
        </p:txBody>
      </p:sp>
    </p:spTree>
    <p:extLst>
      <p:ext uri="{BB962C8B-B14F-4D97-AF65-F5344CB8AC3E}">
        <p14:creationId xmlns:p14="http://schemas.microsoft.com/office/powerpoint/2010/main" val="937308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The safe is used to secure district property during operating hours and should include: change fund, cash</a:t>
            </a:r>
            <a:r>
              <a:rPr lang="en-US" baseline="0" dirty="0"/>
              <a:t> deposits, </a:t>
            </a:r>
            <a:r>
              <a:rPr lang="en-US" dirty="0"/>
              <a:t>till bags, deposit bags, and locked bags. </a:t>
            </a:r>
          </a:p>
        </p:txBody>
      </p:sp>
      <p:sp>
        <p:nvSpPr>
          <p:cNvPr id="4" name="Slide Number Placeholder 3"/>
          <p:cNvSpPr>
            <a:spLocks noGrp="1"/>
          </p:cNvSpPr>
          <p:nvPr>
            <p:ph type="sldNum" sz="quarter" idx="5"/>
          </p:nvPr>
        </p:nvSpPr>
        <p:spPr/>
        <p:txBody>
          <a:bodyPr/>
          <a:lstStyle/>
          <a:p>
            <a:fld id="{3D198A7A-CE4C-4172-BFD6-F3C43E2F04BE}" type="slidenum">
              <a:rPr lang="en-US" smtClean="0"/>
              <a:t>43</a:t>
            </a:fld>
            <a:endParaRPr lang="en-US"/>
          </a:p>
        </p:txBody>
      </p:sp>
    </p:spTree>
    <p:extLst>
      <p:ext uri="{BB962C8B-B14F-4D97-AF65-F5344CB8AC3E}">
        <p14:creationId xmlns:p14="http://schemas.microsoft.com/office/powerpoint/2010/main" val="383959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TELL: Approval from Café Fiscal must be obtained </a:t>
            </a:r>
            <a:r>
              <a:rPr lang="en-US" sz="1200" dirty="0"/>
              <a:t>in order to make any changes to the change fund. Once the approval has been obtained the appropriate action can be performed as needed. Identify the course of </a:t>
            </a:r>
            <a:r>
              <a:rPr lang="en-US" dirty="0"/>
              <a:t>action and complete the necessary form. </a:t>
            </a:r>
            <a:r>
              <a:rPr lang="en-US" sz="1200" dirty="0"/>
              <a:t>As indicated on the slide.</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6</a:t>
            </a:fld>
            <a:endParaRPr lang="en-US"/>
          </a:p>
        </p:txBody>
      </p:sp>
    </p:spTree>
    <p:extLst>
      <p:ext uri="{BB962C8B-B14F-4D97-AF65-F5344CB8AC3E}">
        <p14:creationId xmlns:p14="http://schemas.microsoft.com/office/powerpoint/2010/main" val="2481915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The</a:t>
            </a:r>
            <a:r>
              <a:rPr lang="en-US" dirty="0"/>
              <a:t> cafeteria safe instruction manual and key/combination should be filed in the banking folder #11 of the filing system identified as the Bank Deposit Slip File.</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44</a:t>
            </a:fld>
            <a:endParaRPr lang="en-US"/>
          </a:p>
        </p:txBody>
      </p:sp>
    </p:spTree>
    <p:extLst>
      <p:ext uri="{BB962C8B-B14F-4D97-AF65-F5344CB8AC3E}">
        <p14:creationId xmlns:p14="http://schemas.microsoft.com/office/powerpoint/2010/main" val="3854477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Let’s look at meal counts and how they affect your bank deposits.</a:t>
            </a:r>
          </a:p>
          <a:p>
            <a:r>
              <a:rPr lang="en-US" dirty="0"/>
              <a:t>When quantity sales entries are required at Pricing schools, make sure to enter meals by eligibility: Free, Reduced or Full Price. Full price and reduced-price students</a:t>
            </a:r>
            <a:r>
              <a:rPr lang="en-US" baseline="0" dirty="0"/>
              <a:t> </a:t>
            </a:r>
            <a:r>
              <a:rPr lang="en-US" dirty="0"/>
              <a:t>should have paid a copay, and the student would have paid cash for it, or used prepaid account, or charged to account. If</a:t>
            </a:r>
            <a:r>
              <a:rPr lang="en-US" baseline="0" dirty="0"/>
              <a:t> they have not paid the cash payment, this will appear as a cash shortage in your Bank Deposit Report. Again, an explanation must be noted on the bank deposit memo box….</a:t>
            </a:r>
            <a:endParaRPr lang="en-US" b="1"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45</a:t>
            </a:fld>
            <a:endParaRPr lang="en-US"/>
          </a:p>
        </p:txBody>
      </p:sp>
    </p:spTree>
    <p:extLst>
      <p:ext uri="{BB962C8B-B14F-4D97-AF65-F5344CB8AC3E}">
        <p14:creationId xmlns:p14="http://schemas.microsoft.com/office/powerpoint/2010/main" val="2359944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b="0" baseline="0" dirty="0"/>
              <a:t>Student debt payments may cause a revenue spikes</a:t>
            </a:r>
            <a:r>
              <a:rPr lang="en-US" dirty="0"/>
              <a:t>. The g</a:t>
            </a:r>
            <a:r>
              <a:rPr lang="en-US" dirty="0">
                <a:solidFill>
                  <a:srgbClr val="000000"/>
                </a:solidFill>
              </a:rPr>
              <a:t>raduating checklist requires the student’s debt to be paid and must be checked off prior to graduation. Some sites can receive thousands of dollars</a:t>
            </a:r>
            <a:r>
              <a:rPr lang="en-US" baseline="0" dirty="0">
                <a:solidFill>
                  <a:srgbClr val="000000"/>
                </a:solidFill>
              </a:rPr>
              <a:t> in additional revenue due to this check list. </a:t>
            </a:r>
            <a:endParaRPr 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46</a:t>
            </a:fld>
            <a:endParaRPr lang="en-US"/>
          </a:p>
        </p:txBody>
      </p:sp>
    </p:spTree>
    <p:extLst>
      <p:ext uri="{BB962C8B-B14F-4D97-AF65-F5344CB8AC3E}">
        <p14:creationId xmlns:p14="http://schemas.microsoft.com/office/powerpoint/2010/main" val="1720396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Tell:</a:t>
            </a:r>
            <a:r>
              <a:rPr lang="en-US" dirty="0">
                <a:solidFill>
                  <a:prstClr val="black"/>
                </a:solidFill>
              </a:rPr>
              <a:t> </a:t>
            </a:r>
            <a:r>
              <a:rPr lang="en-US" dirty="0"/>
              <a:t>FSM must properly safeguard the cafeteria change fund when school is not in session. The FSM should total and confirm the change fund is the correct amount. Secure the cash in the locked bank bag. Place the bag in a locked safe or drawer. Do not deposit your change fund.</a:t>
            </a:r>
            <a:r>
              <a:rPr lang="en-US" baseline="0" dirty="0"/>
              <a:t> In addition complete the end of the year requirements pertaining to banking.</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47</a:t>
            </a:fld>
            <a:endParaRPr lang="en-US"/>
          </a:p>
        </p:txBody>
      </p:sp>
    </p:spTree>
    <p:extLst>
      <p:ext uri="{BB962C8B-B14F-4D97-AF65-F5344CB8AC3E}">
        <p14:creationId xmlns:p14="http://schemas.microsoft.com/office/powerpoint/2010/main" val="957703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48</a:t>
            </a:fld>
            <a:endParaRPr lang="en-US"/>
          </a:p>
        </p:txBody>
      </p:sp>
    </p:spTree>
    <p:extLst>
      <p:ext uri="{BB962C8B-B14F-4D97-AF65-F5344CB8AC3E}">
        <p14:creationId xmlns:p14="http://schemas.microsoft.com/office/powerpoint/2010/main" val="1691804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49</a:t>
            </a:fld>
            <a:endParaRPr lang="en-US"/>
          </a:p>
        </p:txBody>
      </p:sp>
    </p:spTree>
    <p:extLst>
      <p:ext uri="{BB962C8B-B14F-4D97-AF65-F5344CB8AC3E}">
        <p14:creationId xmlns:p14="http://schemas.microsoft.com/office/powerpoint/2010/main" val="2443773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50</a:t>
            </a:fld>
            <a:endParaRPr lang="en-US"/>
          </a:p>
        </p:txBody>
      </p:sp>
    </p:spTree>
    <p:extLst>
      <p:ext uri="{BB962C8B-B14F-4D97-AF65-F5344CB8AC3E}">
        <p14:creationId xmlns:p14="http://schemas.microsoft.com/office/powerpoint/2010/main" val="3534906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51</a:t>
            </a:fld>
            <a:endParaRPr lang="en-US"/>
          </a:p>
        </p:txBody>
      </p:sp>
    </p:spTree>
    <p:extLst>
      <p:ext uri="{BB962C8B-B14F-4D97-AF65-F5344CB8AC3E}">
        <p14:creationId xmlns:p14="http://schemas.microsoft.com/office/powerpoint/2010/main" val="2737898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rPr>
              <a:t>Tell:</a:t>
            </a:r>
            <a:r>
              <a:rPr lang="en-US" dirty="0">
                <a:solidFill>
                  <a:srgbClr val="000000"/>
                </a:solidFill>
              </a:rPr>
              <a:t>  For Special Function Invoices the school site should enter in the bank deposit memo box the invoice number, amount, check number (if a check was received) and specify if sale is for student or adult.  Send the yellow copy to Café Fiscal Support. Do not bill more than one month on one invoice.</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52</a:t>
            </a:fld>
            <a:endParaRPr lang="en-US"/>
          </a:p>
        </p:txBody>
      </p:sp>
    </p:spTree>
    <p:extLst>
      <p:ext uri="{BB962C8B-B14F-4D97-AF65-F5344CB8AC3E}">
        <p14:creationId xmlns:p14="http://schemas.microsoft.com/office/powerpoint/2010/main" val="504940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F2201-9CE5-2A37-879C-C682D5E2E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10356-2A17-49C8-C127-973D9E652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383A9-AECB-6BF1-E790-4132694C8D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endParaRPr lang="en-US" dirty="0"/>
          </a:p>
          <a:p>
            <a:endParaRPr lang="en-US" dirty="0"/>
          </a:p>
        </p:txBody>
      </p:sp>
      <p:sp>
        <p:nvSpPr>
          <p:cNvPr id="4" name="Slide Number Placeholder 3">
            <a:extLst>
              <a:ext uri="{FF2B5EF4-FFF2-40B4-BE49-F238E27FC236}">
                <a16:creationId xmlns:a16="http://schemas.microsoft.com/office/drawing/2014/main" id="{79FE9881-3059-710A-33D8-DEF8B0B035EE}"/>
              </a:ext>
            </a:extLst>
          </p:cNvPr>
          <p:cNvSpPr>
            <a:spLocks noGrp="1"/>
          </p:cNvSpPr>
          <p:nvPr>
            <p:ph type="sldNum" sz="quarter" idx="5"/>
          </p:nvPr>
        </p:nvSpPr>
        <p:spPr/>
        <p:txBody>
          <a:bodyPr/>
          <a:lstStyle/>
          <a:p>
            <a:fld id="{3D198A7A-CE4C-4172-BFD6-F3C43E2F04BE}" type="slidenum">
              <a:rPr lang="en-US" smtClean="0"/>
              <a:t>53</a:t>
            </a:fld>
            <a:endParaRPr lang="en-US"/>
          </a:p>
        </p:txBody>
      </p:sp>
    </p:spTree>
    <p:extLst>
      <p:ext uri="{BB962C8B-B14F-4D97-AF65-F5344CB8AC3E}">
        <p14:creationId xmlns:p14="http://schemas.microsoft.com/office/powerpoint/2010/main" val="413756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dirty="0"/>
              <a:t>The till bag is a safeguarding tool used to secure money for a short-term period.</a:t>
            </a:r>
            <a:r>
              <a:rPr lang="en-US" baseline="0" dirty="0"/>
              <a:t> </a:t>
            </a:r>
            <a:r>
              <a:rPr lang="en-US" dirty="0"/>
              <a:t>During service time, store the following items in the till bags:</a:t>
            </a:r>
            <a:r>
              <a:rPr lang="en-US" baseline="0" dirty="0"/>
              <a:t> t</a:t>
            </a:r>
            <a:r>
              <a:rPr lang="en-US" dirty="0"/>
              <a:t>ill monies, any cash</a:t>
            </a:r>
            <a:r>
              <a:rPr lang="en-US" baseline="0" dirty="0"/>
              <a:t> collections, and the till worksheet. </a:t>
            </a:r>
            <a:r>
              <a:rPr lang="en-US" dirty="0"/>
              <a:t>Remember</a:t>
            </a:r>
            <a:r>
              <a:rPr lang="en-US" baseline="0" dirty="0"/>
              <a:t> the number on the till bag supports the till worksheet form. If needed a</a:t>
            </a:r>
            <a:r>
              <a:rPr lang="en-US" dirty="0"/>
              <a:t>dditional till bags can be requested from Bank of America branch. </a:t>
            </a:r>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7</a:t>
            </a:fld>
            <a:endParaRPr lang="en-US"/>
          </a:p>
        </p:txBody>
      </p:sp>
    </p:spTree>
    <p:extLst>
      <p:ext uri="{BB962C8B-B14F-4D97-AF65-F5344CB8AC3E}">
        <p14:creationId xmlns:p14="http://schemas.microsoft.com/office/powerpoint/2010/main" val="3017116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54</a:t>
            </a:fld>
            <a:endParaRPr lang="en-US"/>
          </a:p>
        </p:txBody>
      </p:sp>
    </p:spTree>
    <p:extLst>
      <p:ext uri="{BB962C8B-B14F-4D97-AF65-F5344CB8AC3E}">
        <p14:creationId xmlns:p14="http://schemas.microsoft.com/office/powerpoint/2010/main" val="118926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p>
        </p:txBody>
      </p:sp>
      <p:sp>
        <p:nvSpPr>
          <p:cNvPr id="4" name="Slide Number Placeholder 3"/>
          <p:cNvSpPr>
            <a:spLocks noGrp="1"/>
          </p:cNvSpPr>
          <p:nvPr>
            <p:ph type="sldNum" sz="quarter" idx="5"/>
          </p:nvPr>
        </p:nvSpPr>
        <p:spPr/>
        <p:txBody>
          <a:bodyPr/>
          <a:lstStyle/>
          <a:p>
            <a:fld id="{3D198A7A-CE4C-4172-BFD6-F3C43E2F04BE}" type="slidenum">
              <a:rPr lang="en-US" smtClean="0"/>
              <a:t>55</a:t>
            </a:fld>
            <a:endParaRPr lang="en-US"/>
          </a:p>
        </p:txBody>
      </p:sp>
    </p:spTree>
    <p:extLst>
      <p:ext uri="{BB962C8B-B14F-4D97-AF65-F5344CB8AC3E}">
        <p14:creationId xmlns:p14="http://schemas.microsoft.com/office/powerpoint/2010/main" val="2274756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8</a:t>
            </a:fld>
            <a:endParaRPr lang="en-US"/>
          </a:p>
        </p:txBody>
      </p:sp>
    </p:spTree>
    <p:extLst>
      <p:ext uri="{BB962C8B-B14F-4D97-AF65-F5344CB8AC3E}">
        <p14:creationId xmlns:p14="http://schemas.microsoft.com/office/powerpoint/2010/main" val="3016728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t>A Till Worksheet is a form to establish and verify till amounts before and after each serving period.</a:t>
            </a:r>
          </a:p>
          <a:p>
            <a:r>
              <a:rPr lang="en-US" dirty="0"/>
              <a:t>Till Worksheets are completed daily and used by</a:t>
            </a:r>
            <a:r>
              <a:rPr lang="en-US" baseline="0" dirty="0"/>
              <a:t> c</a:t>
            </a:r>
            <a:r>
              <a:rPr lang="en-US" dirty="0"/>
              <a:t>ashiers at each Point Of Service (POS).</a:t>
            </a:r>
            <a:r>
              <a:rPr lang="en-US" baseline="0" dirty="0"/>
              <a:t> </a:t>
            </a:r>
            <a:r>
              <a:rPr lang="en-US" dirty="0"/>
              <a:t>A change fund must be established for each POS. CEP sites must have at least a $1.00 change fund at each POS register. To verify accuracy, run the till report. All</a:t>
            </a:r>
            <a:r>
              <a:rPr lang="en-US" baseline="0" dirty="0"/>
              <a:t> sales must specify whether its for Students or Adults.</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9</a:t>
            </a:fld>
            <a:endParaRPr lang="en-US"/>
          </a:p>
        </p:txBody>
      </p:sp>
    </p:spTree>
    <p:extLst>
      <p:ext uri="{BB962C8B-B14F-4D97-AF65-F5344CB8AC3E}">
        <p14:creationId xmlns:p14="http://schemas.microsoft.com/office/powerpoint/2010/main" val="2809512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Let's look at the illustration: The FSM</a:t>
            </a:r>
            <a:r>
              <a:rPr lang="en-US" baseline="0" dirty="0"/>
              <a:t> will count the currency first and then the coin. She or he will then record the amount on the Till Worksheet then sign verifying the amount placed into the till bag. The process will continue based upon the number of tills utilized at your site.</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10</a:t>
            </a:fld>
            <a:endParaRPr lang="en-US"/>
          </a:p>
        </p:txBody>
      </p:sp>
    </p:spTree>
    <p:extLst>
      <p:ext uri="{BB962C8B-B14F-4D97-AF65-F5344CB8AC3E}">
        <p14:creationId xmlns:p14="http://schemas.microsoft.com/office/powerpoint/2010/main" val="362587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dirty="0"/>
              <a:t> </a:t>
            </a:r>
            <a:r>
              <a:rPr lang="en-US" baseline="0" dirty="0"/>
              <a:t> </a:t>
            </a:r>
            <a:r>
              <a:rPr lang="en-US" dirty="0"/>
              <a:t>The cashier will </a:t>
            </a:r>
            <a:r>
              <a:rPr lang="en-US" baseline="0" dirty="0"/>
              <a:t>start first counting the currency and then the coins. The amount of </a:t>
            </a:r>
            <a:r>
              <a:rPr lang="en-US" dirty="0"/>
              <a:t>cash received inside the till bag </a:t>
            </a:r>
            <a:r>
              <a:rPr lang="en-US" baseline="0" dirty="0"/>
              <a:t>will be recorded on the till worksheet and a signature confirming the total. </a:t>
            </a:r>
            <a:endParaRPr lang="en-US" dirty="0"/>
          </a:p>
          <a:p>
            <a:endParaRPr lang="en-US" dirty="0"/>
          </a:p>
        </p:txBody>
      </p:sp>
      <p:sp>
        <p:nvSpPr>
          <p:cNvPr id="4" name="Slide Number Placeholder 3"/>
          <p:cNvSpPr>
            <a:spLocks noGrp="1"/>
          </p:cNvSpPr>
          <p:nvPr>
            <p:ph type="sldNum" sz="quarter" idx="5"/>
          </p:nvPr>
        </p:nvSpPr>
        <p:spPr/>
        <p:txBody>
          <a:bodyPr/>
          <a:lstStyle/>
          <a:p>
            <a:fld id="{3D198A7A-CE4C-4172-BFD6-F3C43E2F04BE}" type="slidenum">
              <a:rPr lang="en-US" smtClean="0"/>
              <a:t>11</a:t>
            </a:fld>
            <a:endParaRPr lang="en-US"/>
          </a:p>
        </p:txBody>
      </p:sp>
    </p:spTree>
    <p:extLst>
      <p:ext uri="{BB962C8B-B14F-4D97-AF65-F5344CB8AC3E}">
        <p14:creationId xmlns:p14="http://schemas.microsoft.com/office/powerpoint/2010/main" val="1413836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4EAA20-F8BF-4781-894F-8390ED600DBE}"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20712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EAA20-F8BF-4781-894F-8390ED600DBE}"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329484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EAA20-F8BF-4781-894F-8390ED600DBE}"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2706333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EAA20-F8BF-4781-894F-8390ED600DBE}"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8122B-6DD1-4EBE-913A-D3FD8F21F35F}"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0768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EAA20-F8BF-4781-894F-8390ED600DBE}"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2037347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B4EAA20-F8BF-4781-894F-8390ED600DBE}"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358899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B4EAA20-F8BF-4781-894F-8390ED600DBE}"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373375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EAA20-F8BF-4781-894F-8390ED600DBE}"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185750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EAA20-F8BF-4781-894F-8390ED600DBE}"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4135304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EAA20-F8BF-4781-894F-8390ED600DBE}"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153843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EAA20-F8BF-4781-894F-8390ED600DBE}"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220516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EAA20-F8BF-4781-894F-8390ED600DBE}"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33218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4EAA20-F8BF-4781-894F-8390ED600DBE}"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2704795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4EAA20-F8BF-4781-894F-8390ED600DBE}"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1615179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4EAA20-F8BF-4781-894F-8390ED600DBE}"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3225353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1B4EAA20-F8BF-4781-894F-8390ED600DBE}"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821900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EAA20-F8BF-4781-894F-8390ED600DBE}"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128497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4EAA20-F8BF-4781-894F-8390ED600DBE}"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8122B-6DD1-4EBE-913A-D3FD8F21F35F}" type="slidenum">
              <a:rPr lang="en-US" smtClean="0"/>
              <a:t>‹#›</a:t>
            </a:fld>
            <a:endParaRPr lang="en-US"/>
          </a:p>
        </p:txBody>
      </p:sp>
    </p:spTree>
    <p:extLst>
      <p:ext uri="{BB962C8B-B14F-4D97-AF65-F5344CB8AC3E}">
        <p14:creationId xmlns:p14="http://schemas.microsoft.com/office/powerpoint/2010/main" val="188665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1B4EAA20-F8BF-4781-894F-8390ED600DBE}" type="datetimeFigureOut">
              <a:rPr lang="en-US" smtClean="0"/>
              <a:t>8/9/2024</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0368122B-6DD1-4EBE-913A-D3FD8F21F35F}" type="slidenum">
              <a:rPr lang="en-US" smtClean="0"/>
              <a:t>‹#›</a:t>
            </a:fld>
            <a:endParaRPr lang="en-US"/>
          </a:p>
        </p:txBody>
      </p:sp>
    </p:spTree>
    <p:extLst>
      <p:ext uri="{BB962C8B-B14F-4D97-AF65-F5344CB8AC3E}">
        <p14:creationId xmlns:p14="http://schemas.microsoft.com/office/powerpoint/2010/main" val="969916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23.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8.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6.tif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6.tiff"/></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microsoft.com/office/2007/relationships/hdphoto" Target="../media/hdphoto15.wdp"/><Relationship Id="rId5" Type="http://schemas.openxmlformats.org/officeDocument/2006/relationships/image" Target="../media/image31.png"/><Relationship Id="rId4" Type="http://schemas.microsoft.com/office/2007/relationships/hdphoto" Target="../media/hdphoto14.wdp"/><Relationship Id="rId9"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microsoft.com/office/2007/relationships/hdphoto" Target="../media/hdphoto19.wdp"/><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35.png"/><Relationship Id="rId4" Type="http://schemas.microsoft.com/office/2007/relationships/hdphoto" Target="../media/hdphoto20.wdp"/></Relationships>
</file>

<file path=ppt/slides/_rels/slide44.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microsoft.com/office/2007/relationships/hdphoto" Target="../media/hdphoto21.wdp"/><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12.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hyperlink" Target="mailto:sandra.joya@lausd.ne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4EBE2F-0FFE-E50F-846F-589192C76F22}"/>
              </a:ext>
            </a:extLst>
          </p:cNvPr>
          <p:cNvSpPr txBox="1">
            <a:spLocks/>
          </p:cNvSpPr>
          <p:nvPr/>
        </p:nvSpPr>
        <p:spPr>
          <a:xfrm>
            <a:off x="2099439" y="2116475"/>
            <a:ext cx="5562601" cy="1276351"/>
          </a:xfrm>
          <a:prstGeom prst="rect">
            <a:avLst/>
          </a:prstGeom>
          <a:noFill/>
        </p:spPr>
        <p:txBody>
          <a:bodyPr vert="horz" lIns="91440" tIns="45721" rIns="91440" bIns="45721"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defRPr/>
            </a:pPr>
            <a:r>
              <a:rPr lang="en-US" sz="4400" cap="none" dirty="0">
                <a:solidFill>
                  <a:srgbClr val="000000"/>
                </a:solidFill>
                <a:latin typeface="Calibri"/>
              </a:rPr>
              <a:t>Banking Procedures</a:t>
            </a:r>
          </a:p>
          <a:p>
            <a:pPr algn="ctr">
              <a:defRPr/>
            </a:pPr>
            <a:r>
              <a:rPr lang="en-US" sz="4400" cap="none" dirty="0">
                <a:solidFill>
                  <a:srgbClr val="000000"/>
                </a:solidFill>
                <a:latin typeface="Calibri"/>
              </a:rPr>
              <a:t>2024-2025</a:t>
            </a:r>
          </a:p>
        </p:txBody>
      </p:sp>
      <p:sp>
        <p:nvSpPr>
          <p:cNvPr id="6" name="TextBox 5">
            <a:extLst>
              <a:ext uri="{FF2B5EF4-FFF2-40B4-BE49-F238E27FC236}">
                <a16:creationId xmlns:a16="http://schemas.microsoft.com/office/drawing/2014/main" id="{AA151516-70C3-7BB5-578B-404CD8ED8B75}"/>
              </a:ext>
            </a:extLst>
          </p:cNvPr>
          <p:cNvSpPr txBox="1"/>
          <p:nvPr/>
        </p:nvSpPr>
        <p:spPr>
          <a:xfrm>
            <a:off x="8039002" y="6260880"/>
            <a:ext cx="1028799" cy="276999"/>
          </a:xfrm>
          <a:prstGeom prst="rect">
            <a:avLst/>
          </a:prstGeom>
          <a:noFill/>
        </p:spPr>
        <p:txBody>
          <a:bodyPr wrap="square" lIns="91440" tIns="45720" rIns="91440" bIns="45720" rtlCol="0" anchor="t">
            <a:spAutoFit/>
          </a:bodyPr>
          <a:lstStyle/>
          <a:p>
            <a:pPr marL="0" marR="0" lvl="0" indent="0" defTabSz="914354" eaLnBrk="1" fontAlgn="auto" latinLnBrk="0" hangingPunct="1">
              <a:lnSpc>
                <a:spcPct val="100000"/>
              </a:lnSpc>
              <a:spcBef>
                <a:spcPts val="0"/>
              </a:spcBef>
              <a:spcAft>
                <a:spcPts val="0"/>
              </a:spcAft>
              <a:buClrTx/>
              <a:buSzTx/>
              <a:buFontTx/>
              <a:buNone/>
              <a:tabLst/>
              <a:defRPr/>
            </a:pPr>
            <a:r>
              <a:rPr lang="en-US" sz="1200" kern="0" dirty="0">
                <a:solidFill>
                  <a:srgbClr val="000000"/>
                </a:solidFill>
                <a:latin typeface="Calibri" panose="020F0502020204030204" pitchFamily="34" charset="0"/>
                <a:ea typeface="Calibri" panose="020F0502020204030204" pitchFamily="34" charset="0"/>
                <a:cs typeface="Calibri" panose="020F0502020204030204" pitchFamily="34" charset="0"/>
              </a:rPr>
              <a:t>7</a:t>
            </a: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/11/2024</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blue and orange letters on a black background&#10;&#10;Description automatically generated">
            <a:extLst>
              <a:ext uri="{FF2B5EF4-FFF2-40B4-BE49-F238E27FC236}">
                <a16:creationId xmlns:a16="http://schemas.microsoft.com/office/drawing/2014/main" id="{504F0D75-DEE4-4742-97FC-23DC54CD9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125" y="3999770"/>
            <a:ext cx="6339749" cy="1087545"/>
          </a:xfrm>
          <a:prstGeom prst="rect">
            <a:avLst/>
          </a:prstGeom>
        </p:spPr>
      </p:pic>
    </p:spTree>
    <p:extLst>
      <p:ext uri="{BB962C8B-B14F-4D97-AF65-F5344CB8AC3E}">
        <p14:creationId xmlns:p14="http://schemas.microsoft.com/office/powerpoint/2010/main" val="1842674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6F1AAA-5BB2-4060-C24A-880D0F12C58E}"/>
              </a:ext>
            </a:extLst>
          </p:cNvPr>
          <p:cNvPicPr>
            <a:picLocks noChangeAspect="1"/>
          </p:cNvPicPr>
          <p:nvPr/>
        </p:nvPicPr>
        <p:blipFill rotWithShape="1">
          <a:blip r:embed="rId3"/>
          <a:srcRect l="53055" t="1436" r="14583" b="16336"/>
          <a:stretch/>
        </p:blipFill>
        <p:spPr>
          <a:xfrm>
            <a:off x="298110" y="1255932"/>
            <a:ext cx="4845833" cy="5610159"/>
          </a:xfrm>
          <a:prstGeom prst="rect">
            <a:avLst/>
          </a:prstGeom>
        </p:spPr>
      </p:pic>
      <p:pic>
        <p:nvPicPr>
          <p:cNvPr id="3" name="Picture 2">
            <a:extLst>
              <a:ext uri="{FF2B5EF4-FFF2-40B4-BE49-F238E27FC236}">
                <a16:creationId xmlns:a16="http://schemas.microsoft.com/office/drawing/2014/main" id="{3B3AC4B1-5155-5A48-BBC1-D6E762FFFF05}"/>
              </a:ext>
            </a:extLst>
          </p:cNvPr>
          <p:cNvPicPr>
            <a:picLocks noChangeAspect="1"/>
          </p:cNvPicPr>
          <p:nvPr/>
        </p:nvPicPr>
        <p:blipFill>
          <a:blip r:embed="rId4"/>
          <a:stretch>
            <a:fillRect/>
          </a:stretch>
        </p:blipFill>
        <p:spPr>
          <a:xfrm>
            <a:off x="918217" y="5388358"/>
            <a:ext cx="1117860" cy="1117860"/>
          </a:xfrm>
          <a:prstGeom prst="rect">
            <a:avLst/>
          </a:prstGeom>
        </p:spPr>
      </p:pic>
      <p:sp>
        <p:nvSpPr>
          <p:cNvPr id="4" name="Title 1">
            <a:extLst>
              <a:ext uri="{FF2B5EF4-FFF2-40B4-BE49-F238E27FC236}">
                <a16:creationId xmlns:a16="http://schemas.microsoft.com/office/drawing/2014/main" id="{DAA04950-C476-3C46-D77D-A7D8129808CA}"/>
              </a:ext>
            </a:extLst>
          </p:cNvPr>
          <p:cNvSpPr>
            <a:spLocks noGrp="1"/>
          </p:cNvSpPr>
          <p:nvPr>
            <p:ph type="title"/>
          </p:nvPr>
        </p:nvSpPr>
        <p:spPr>
          <a:xfrm>
            <a:off x="457200" y="365766"/>
            <a:ext cx="8645983" cy="1446452"/>
          </a:xfrm>
        </p:spPr>
        <p:txBody>
          <a:bodyPr anchor="t" anchorCtr="0">
            <a:normAutofit/>
          </a:bodyPr>
          <a:lstStyle/>
          <a:p>
            <a:r>
              <a:rPr lang="en-US" b="1" cap="none" dirty="0">
                <a:latin typeface="Calibri" panose="020F0502020204030204" pitchFamily="34" charset="0"/>
                <a:ea typeface="Calibri" panose="020F0502020204030204" pitchFamily="34" charset="0"/>
                <a:cs typeface="Calibri" panose="020F0502020204030204" pitchFamily="34" charset="0"/>
              </a:rPr>
              <a:t>Opening The Till Worksheet</a:t>
            </a:r>
            <a:br>
              <a:rPr lang="en-US" b="1" cap="none" dirty="0">
                <a:latin typeface="Calibri" panose="020F0502020204030204" pitchFamily="34" charset="0"/>
                <a:ea typeface="Calibri" panose="020F0502020204030204" pitchFamily="34" charset="0"/>
                <a:cs typeface="Calibri" panose="020F0502020204030204" pitchFamily="34" charset="0"/>
              </a:rPr>
            </a:br>
            <a:endParaRPr lang="en-US" b="1" i="1" cap="none"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ounded Rectangular Callout 27">
            <a:extLst>
              <a:ext uri="{FF2B5EF4-FFF2-40B4-BE49-F238E27FC236}">
                <a16:creationId xmlns:a16="http://schemas.microsoft.com/office/drawing/2014/main" id="{587EEEFC-256A-2AF0-6FC0-750CF274C90E}"/>
              </a:ext>
            </a:extLst>
          </p:cNvPr>
          <p:cNvSpPr/>
          <p:nvPr/>
        </p:nvSpPr>
        <p:spPr>
          <a:xfrm>
            <a:off x="599066" y="1805319"/>
            <a:ext cx="3661231" cy="895168"/>
          </a:xfrm>
          <a:prstGeom prst="roundRect">
            <a:avLst/>
          </a:prstGeom>
          <a:solidFill>
            <a:schemeClr val="bg1"/>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solidFill>
                  <a:srgbClr val="000000"/>
                </a:solidFill>
                <a:latin typeface="Calibri" panose="020F0502020204030204" pitchFamily="34" charset="0"/>
                <a:ea typeface="Calibri" panose="020F0502020204030204" pitchFamily="34" charset="0"/>
                <a:cs typeface="Calibri" panose="020F0502020204030204" pitchFamily="34" charset="0"/>
              </a:rPr>
              <a:t>Count the currency first and then the coin. Record the amount on the Till Worksheet, then sign to verify. </a:t>
            </a:r>
          </a:p>
        </p:txBody>
      </p:sp>
      <p:pic>
        <p:nvPicPr>
          <p:cNvPr id="6" name="Picture 5">
            <a:extLst>
              <a:ext uri="{FF2B5EF4-FFF2-40B4-BE49-F238E27FC236}">
                <a16:creationId xmlns:a16="http://schemas.microsoft.com/office/drawing/2014/main" id="{4C59277D-4CB3-8522-A6E9-032CB41A5A0E}"/>
              </a:ext>
            </a:extLst>
          </p:cNvPr>
          <p:cNvPicPr>
            <a:picLocks noChangeAspect="1"/>
          </p:cNvPicPr>
          <p:nvPr/>
        </p:nvPicPr>
        <p:blipFill>
          <a:blip r:embed="rId5"/>
          <a:stretch>
            <a:fillRect/>
          </a:stretch>
        </p:blipFill>
        <p:spPr>
          <a:xfrm>
            <a:off x="5545305" y="1635417"/>
            <a:ext cx="3388437" cy="5189124"/>
          </a:xfrm>
          <a:prstGeom prst="rect">
            <a:avLst/>
          </a:prstGeom>
        </p:spPr>
      </p:pic>
      <p:grpSp>
        <p:nvGrpSpPr>
          <p:cNvPr id="7" name="Group 6">
            <a:extLst>
              <a:ext uri="{FF2B5EF4-FFF2-40B4-BE49-F238E27FC236}">
                <a16:creationId xmlns:a16="http://schemas.microsoft.com/office/drawing/2014/main" id="{332A940D-EB9F-8EAE-DE64-B2AEDED694B2}"/>
              </a:ext>
            </a:extLst>
          </p:cNvPr>
          <p:cNvGrpSpPr/>
          <p:nvPr/>
        </p:nvGrpSpPr>
        <p:grpSpPr>
          <a:xfrm>
            <a:off x="5882433" y="2903597"/>
            <a:ext cx="952884" cy="2528023"/>
            <a:chOff x="5604185" y="2712283"/>
            <a:chExt cx="952884" cy="2528021"/>
          </a:xfrm>
        </p:grpSpPr>
        <p:sp>
          <p:nvSpPr>
            <p:cNvPr id="8" name="TextBox 7">
              <a:extLst>
                <a:ext uri="{FF2B5EF4-FFF2-40B4-BE49-F238E27FC236}">
                  <a16:creationId xmlns:a16="http://schemas.microsoft.com/office/drawing/2014/main" id="{938B4189-787A-1796-108B-64AB031D99F6}"/>
                </a:ext>
              </a:extLst>
            </p:cNvPr>
            <p:cNvSpPr txBox="1"/>
            <p:nvPr/>
          </p:nvSpPr>
          <p:spPr>
            <a:xfrm>
              <a:off x="5884998" y="3097265"/>
              <a:ext cx="276896"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p>
          </p:txBody>
        </p:sp>
        <p:sp>
          <p:nvSpPr>
            <p:cNvPr id="9" name="TextBox 8">
              <a:extLst>
                <a:ext uri="{FF2B5EF4-FFF2-40B4-BE49-F238E27FC236}">
                  <a16:creationId xmlns:a16="http://schemas.microsoft.com/office/drawing/2014/main" id="{60E7D775-190D-3340-01D9-8D34C326B9CB}"/>
                </a:ext>
              </a:extLst>
            </p:cNvPr>
            <p:cNvSpPr txBox="1"/>
            <p:nvPr/>
          </p:nvSpPr>
          <p:spPr>
            <a:xfrm>
              <a:off x="5824429" y="3810209"/>
              <a:ext cx="462653"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13</a:t>
              </a:r>
            </a:p>
          </p:txBody>
        </p:sp>
        <p:sp>
          <p:nvSpPr>
            <p:cNvPr id="10" name="TextBox 9">
              <a:extLst>
                <a:ext uri="{FF2B5EF4-FFF2-40B4-BE49-F238E27FC236}">
                  <a16:creationId xmlns:a16="http://schemas.microsoft.com/office/drawing/2014/main" id="{6E07A0D9-9073-27F1-811F-58458AE1FB3D}"/>
                </a:ext>
              </a:extLst>
            </p:cNvPr>
            <p:cNvSpPr txBox="1"/>
            <p:nvPr/>
          </p:nvSpPr>
          <p:spPr>
            <a:xfrm flipH="1">
              <a:off x="5824429" y="4004085"/>
              <a:ext cx="53383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12</a:t>
              </a:r>
            </a:p>
          </p:txBody>
        </p:sp>
        <p:sp>
          <p:nvSpPr>
            <p:cNvPr id="11" name="TextBox 10">
              <a:extLst>
                <a:ext uri="{FF2B5EF4-FFF2-40B4-BE49-F238E27FC236}">
                  <a16:creationId xmlns:a16="http://schemas.microsoft.com/office/drawing/2014/main" id="{6F85F83D-F58D-A41F-0933-79885B8897EA}"/>
                </a:ext>
              </a:extLst>
            </p:cNvPr>
            <p:cNvSpPr txBox="1"/>
            <p:nvPr/>
          </p:nvSpPr>
          <p:spPr>
            <a:xfrm>
              <a:off x="5807176" y="4188994"/>
              <a:ext cx="61591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10</a:t>
              </a:r>
            </a:p>
          </p:txBody>
        </p:sp>
        <p:sp>
          <p:nvSpPr>
            <p:cNvPr id="12" name="TextBox 11">
              <a:extLst>
                <a:ext uri="{FF2B5EF4-FFF2-40B4-BE49-F238E27FC236}">
                  <a16:creationId xmlns:a16="http://schemas.microsoft.com/office/drawing/2014/main" id="{3BC3671B-69C6-FB63-00E9-85A463209CF6}"/>
                </a:ext>
              </a:extLst>
            </p:cNvPr>
            <p:cNvSpPr txBox="1"/>
            <p:nvPr/>
          </p:nvSpPr>
          <p:spPr>
            <a:xfrm>
              <a:off x="5867742" y="4371306"/>
              <a:ext cx="288863"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p>
          </p:txBody>
        </p:sp>
        <p:sp>
          <p:nvSpPr>
            <p:cNvPr id="13" name="TextBox 12">
              <a:extLst>
                <a:ext uri="{FF2B5EF4-FFF2-40B4-BE49-F238E27FC236}">
                  <a16:creationId xmlns:a16="http://schemas.microsoft.com/office/drawing/2014/main" id="{6805541F-F156-B504-3262-FF3936857D7A}"/>
                </a:ext>
              </a:extLst>
            </p:cNvPr>
            <p:cNvSpPr txBox="1"/>
            <p:nvPr/>
          </p:nvSpPr>
          <p:spPr>
            <a:xfrm>
              <a:off x="5679292" y="4628618"/>
              <a:ext cx="721227"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$5.00</a:t>
              </a:r>
            </a:p>
          </p:txBody>
        </p:sp>
        <p:sp>
          <p:nvSpPr>
            <p:cNvPr id="14" name="TextBox 13">
              <a:extLst>
                <a:ext uri="{FF2B5EF4-FFF2-40B4-BE49-F238E27FC236}">
                  <a16:creationId xmlns:a16="http://schemas.microsoft.com/office/drawing/2014/main" id="{8F0060D2-1219-2C0E-72C9-B43B16EEBF54}"/>
                </a:ext>
              </a:extLst>
            </p:cNvPr>
            <p:cNvSpPr txBox="1"/>
            <p:nvPr/>
          </p:nvSpPr>
          <p:spPr>
            <a:xfrm>
              <a:off x="5673193" y="4932399"/>
              <a:ext cx="883876" cy="307905"/>
            </a:xfrm>
            <a:prstGeom prst="rect">
              <a:avLst/>
            </a:prstGeom>
            <a:noFill/>
          </p:spPr>
          <p:txBody>
            <a:bodyPr wrap="square" rtlCol="0">
              <a:spAutoFit/>
            </a:bodyPr>
            <a:lstStyle/>
            <a:p>
              <a:r>
                <a:rPr lang="en-US" sz="1401" b="1" dirty="0">
                  <a:solidFill>
                    <a:srgbClr val="000000"/>
                  </a:solidFill>
                  <a:latin typeface="Calibri" panose="020F0502020204030204" pitchFamily="34" charset="0"/>
                  <a:ea typeface="Calibri" panose="020F0502020204030204" pitchFamily="34" charset="0"/>
                  <a:cs typeface="Calibri" panose="020F0502020204030204" pitchFamily="34" charset="0"/>
                </a:rPr>
                <a:t>$25.00</a:t>
              </a:r>
            </a:p>
          </p:txBody>
        </p:sp>
        <p:sp>
          <p:nvSpPr>
            <p:cNvPr id="15" name="TextBox 14">
              <a:extLst>
                <a:ext uri="{FF2B5EF4-FFF2-40B4-BE49-F238E27FC236}">
                  <a16:creationId xmlns:a16="http://schemas.microsoft.com/office/drawing/2014/main" id="{6F87DA33-A514-3BC0-F591-E51338F36C05}"/>
                </a:ext>
              </a:extLst>
            </p:cNvPr>
            <p:cNvSpPr txBox="1"/>
            <p:nvPr/>
          </p:nvSpPr>
          <p:spPr>
            <a:xfrm>
              <a:off x="5895245" y="2712283"/>
              <a:ext cx="31553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16" name="TextBox 15">
              <a:extLst>
                <a:ext uri="{FF2B5EF4-FFF2-40B4-BE49-F238E27FC236}">
                  <a16:creationId xmlns:a16="http://schemas.microsoft.com/office/drawing/2014/main" id="{FE94A1E3-4512-F36A-FFEE-6ABC27715E82}"/>
                </a:ext>
              </a:extLst>
            </p:cNvPr>
            <p:cNvSpPr txBox="1"/>
            <p:nvPr/>
          </p:nvSpPr>
          <p:spPr>
            <a:xfrm flipH="1">
              <a:off x="5893704" y="2903634"/>
              <a:ext cx="308452"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17" name="TextBox 16">
              <a:extLst>
                <a:ext uri="{FF2B5EF4-FFF2-40B4-BE49-F238E27FC236}">
                  <a16:creationId xmlns:a16="http://schemas.microsoft.com/office/drawing/2014/main" id="{19895976-F1D7-A7EE-9843-F7E3813ECA99}"/>
                </a:ext>
              </a:extLst>
            </p:cNvPr>
            <p:cNvSpPr txBox="1"/>
            <p:nvPr/>
          </p:nvSpPr>
          <p:spPr>
            <a:xfrm flipH="1">
              <a:off x="5604185" y="3365776"/>
              <a:ext cx="776887" cy="307905"/>
            </a:xfrm>
            <a:prstGeom prst="rect">
              <a:avLst/>
            </a:prstGeom>
            <a:noFill/>
          </p:spPr>
          <p:txBody>
            <a:bodyPr wrap="square" rtlCol="0">
              <a:spAutoFit/>
            </a:bodyPr>
            <a:lstStyle/>
            <a:p>
              <a:r>
                <a:rPr lang="en-US" sz="1401" b="1" dirty="0">
                  <a:solidFill>
                    <a:srgbClr val="000000"/>
                  </a:solidFill>
                  <a:latin typeface="Calibri" panose="020F0502020204030204" pitchFamily="34" charset="0"/>
                  <a:ea typeface="Calibri" panose="020F0502020204030204" pitchFamily="34" charset="0"/>
                  <a:cs typeface="Calibri" panose="020F0502020204030204" pitchFamily="34" charset="0"/>
                </a:rPr>
                <a:t>  $20.00</a:t>
              </a:r>
            </a:p>
          </p:txBody>
        </p:sp>
      </p:grpSp>
      <p:grpSp>
        <p:nvGrpSpPr>
          <p:cNvPr id="18" name="Group 17">
            <a:extLst>
              <a:ext uri="{FF2B5EF4-FFF2-40B4-BE49-F238E27FC236}">
                <a16:creationId xmlns:a16="http://schemas.microsoft.com/office/drawing/2014/main" id="{F1C8BE6B-95CA-51ED-8D41-DC162F1D03D4}"/>
              </a:ext>
            </a:extLst>
          </p:cNvPr>
          <p:cNvGrpSpPr/>
          <p:nvPr/>
        </p:nvGrpSpPr>
        <p:grpSpPr>
          <a:xfrm>
            <a:off x="6636509" y="1869357"/>
            <a:ext cx="2344938" cy="537568"/>
            <a:chOff x="6358259" y="1691155"/>
            <a:chExt cx="2344938" cy="537567"/>
          </a:xfrm>
        </p:grpSpPr>
        <p:sp>
          <p:nvSpPr>
            <p:cNvPr id="19" name="TextBox 18">
              <a:extLst>
                <a:ext uri="{FF2B5EF4-FFF2-40B4-BE49-F238E27FC236}">
                  <a16:creationId xmlns:a16="http://schemas.microsoft.com/office/drawing/2014/main" id="{C20715CE-CCF1-2CDF-6026-B4AE5317B04A}"/>
                </a:ext>
              </a:extLst>
            </p:cNvPr>
            <p:cNvSpPr txBox="1"/>
            <p:nvPr/>
          </p:nvSpPr>
          <p:spPr>
            <a:xfrm>
              <a:off x="6358259" y="1691155"/>
              <a:ext cx="2235236" cy="307905"/>
            </a:xfrm>
            <a:prstGeom prst="rect">
              <a:avLst/>
            </a:prstGeom>
            <a:noFill/>
          </p:spPr>
          <p:txBody>
            <a:bodyPr wrap="square" rtlCol="0">
              <a:spAutoFit/>
            </a:bodyPr>
            <a:lstStyle/>
            <a:p>
              <a:r>
                <a:rPr lang="en-US" sz="1401" dirty="0">
                  <a:solidFill>
                    <a:srgbClr val="000000"/>
                  </a:solidFill>
                  <a:latin typeface="Calibri" panose="020F0502020204030204" pitchFamily="34" charset="0"/>
                  <a:ea typeface="Calibri" panose="020F0502020204030204" pitchFamily="34" charset="0"/>
                  <a:cs typeface="Calibri" panose="020F0502020204030204" pitchFamily="34" charset="0"/>
                </a:rPr>
                <a:t>ABC  Elementary</a:t>
              </a:r>
            </a:p>
          </p:txBody>
        </p:sp>
        <p:sp>
          <p:nvSpPr>
            <p:cNvPr id="20" name="TextBox 19">
              <a:extLst>
                <a:ext uri="{FF2B5EF4-FFF2-40B4-BE49-F238E27FC236}">
                  <a16:creationId xmlns:a16="http://schemas.microsoft.com/office/drawing/2014/main" id="{77DD3B7A-2830-7899-124D-720CAF0EE63E}"/>
                </a:ext>
              </a:extLst>
            </p:cNvPr>
            <p:cNvSpPr txBox="1"/>
            <p:nvPr/>
          </p:nvSpPr>
          <p:spPr>
            <a:xfrm>
              <a:off x="8244845" y="1701903"/>
              <a:ext cx="348649" cy="307905"/>
            </a:xfrm>
            <a:prstGeom prst="rect">
              <a:avLst/>
            </a:prstGeom>
            <a:noFill/>
          </p:spPr>
          <p:txBody>
            <a:bodyPr wrap="square" rtlCol="0">
              <a:spAutoFit/>
            </a:bodyPr>
            <a:lstStyle/>
            <a:p>
              <a:r>
                <a:rPr lang="en-US" sz="1401"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21" name="TextBox 20">
              <a:extLst>
                <a:ext uri="{FF2B5EF4-FFF2-40B4-BE49-F238E27FC236}">
                  <a16:creationId xmlns:a16="http://schemas.microsoft.com/office/drawing/2014/main" id="{98E8AD91-0A18-9526-3E2B-69B01E7AA7F2}"/>
                </a:ext>
              </a:extLst>
            </p:cNvPr>
            <p:cNvSpPr txBox="1"/>
            <p:nvPr/>
          </p:nvSpPr>
          <p:spPr>
            <a:xfrm>
              <a:off x="6408014" y="1920817"/>
              <a:ext cx="1394718" cy="307905"/>
            </a:xfrm>
            <a:prstGeom prst="rect">
              <a:avLst/>
            </a:prstGeom>
            <a:noFill/>
          </p:spPr>
          <p:txBody>
            <a:bodyPr wrap="square" rtlCol="0">
              <a:spAutoFit/>
            </a:bodyPr>
            <a:lstStyle/>
            <a:p>
              <a:r>
                <a:rPr lang="en-US" sz="1401" dirty="0">
                  <a:solidFill>
                    <a:srgbClr val="000000"/>
                  </a:solidFill>
                  <a:latin typeface="Calibri" panose="020F0502020204030204" pitchFamily="34" charset="0"/>
                  <a:ea typeface="Calibri" panose="020F0502020204030204" pitchFamily="34" charset="0"/>
                  <a:cs typeface="Calibri" panose="020F0502020204030204" pitchFamily="34" charset="0"/>
                </a:rPr>
                <a:t>Cole Winston</a:t>
              </a:r>
            </a:p>
          </p:txBody>
        </p:sp>
        <p:sp>
          <p:nvSpPr>
            <p:cNvPr id="22" name="TextBox 21">
              <a:extLst>
                <a:ext uri="{FF2B5EF4-FFF2-40B4-BE49-F238E27FC236}">
                  <a16:creationId xmlns:a16="http://schemas.microsoft.com/office/drawing/2014/main" id="{D6770D45-15A8-68B1-06A9-C594AB437801}"/>
                </a:ext>
              </a:extLst>
            </p:cNvPr>
            <p:cNvSpPr txBox="1"/>
            <p:nvPr/>
          </p:nvSpPr>
          <p:spPr>
            <a:xfrm>
              <a:off x="7945847" y="1945717"/>
              <a:ext cx="757350" cy="276999"/>
            </a:xfrm>
            <a:prstGeom prst="rect">
              <a:avLst/>
            </a:prstGeom>
            <a:noFill/>
          </p:spPr>
          <p:txBody>
            <a:bodyPr wrap="square" lIns="91440" tIns="45720" rIns="91440" bIns="45720" rtlCol="0" anchor="t">
              <a:spAutoFit/>
            </a:bodyPr>
            <a:lstStyle/>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8/21/24</a:t>
              </a:r>
            </a:p>
          </p:txBody>
        </p:sp>
      </p:grpSp>
      <p:grpSp>
        <p:nvGrpSpPr>
          <p:cNvPr id="23" name="Group 22">
            <a:extLst>
              <a:ext uri="{FF2B5EF4-FFF2-40B4-BE49-F238E27FC236}">
                <a16:creationId xmlns:a16="http://schemas.microsoft.com/office/drawing/2014/main" id="{91DFD2A1-BE46-86DB-DF13-4213682971F1}"/>
              </a:ext>
            </a:extLst>
          </p:cNvPr>
          <p:cNvGrpSpPr/>
          <p:nvPr/>
        </p:nvGrpSpPr>
        <p:grpSpPr>
          <a:xfrm>
            <a:off x="539295" y="5488172"/>
            <a:ext cx="1769929" cy="918235"/>
            <a:chOff x="2962954" y="4148764"/>
            <a:chExt cx="1907996" cy="978918"/>
          </a:xfrm>
        </p:grpSpPr>
        <p:grpSp>
          <p:nvGrpSpPr>
            <p:cNvPr id="24" name="Group 23">
              <a:extLst>
                <a:ext uri="{FF2B5EF4-FFF2-40B4-BE49-F238E27FC236}">
                  <a16:creationId xmlns:a16="http://schemas.microsoft.com/office/drawing/2014/main" id="{6101E840-55B0-266A-5878-808C9413085F}"/>
                </a:ext>
              </a:extLst>
            </p:cNvPr>
            <p:cNvGrpSpPr/>
            <p:nvPr/>
          </p:nvGrpSpPr>
          <p:grpSpPr>
            <a:xfrm>
              <a:off x="2962954" y="4148764"/>
              <a:ext cx="1901899" cy="978918"/>
              <a:chOff x="496499" y="5457825"/>
              <a:chExt cx="1901899" cy="978918"/>
            </a:xfrm>
          </p:grpSpPr>
          <p:sp>
            <p:nvSpPr>
              <p:cNvPr id="26" name="Rectangle 25">
                <a:extLst>
                  <a:ext uri="{FF2B5EF4-FFF2-40B4-BE49-F238E27FC236}">
                    <a16:creationId xmlns:a16="http://schemas.microsoft.com/office/drawing/2014/main" id="{C26D6B43-B640-0C42-1BA3-2500D8A284BE}"/>
                  </a:ext>
                </a:extLst>
              </p:cNvPr>
              <p:cNvSpPr/>
              <p:nvPr/>
            </p:nvSpPr>
            <p:spPr>
              <a:xfrm>
                <a:off x="496499" y="5457825"/>
                <a:ext cx="1901899" cy="978918"/>
              </a:xfrm>
              <a:prstGeom prst="rect">
                <a:avLst/>
              </a:prstGeom>
              <a:solidFill>
                <a:schemeClr val="bg1">
                  <a:lumMod val="50000"/>
                </a:schemeClr>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Calibri" panose="020F0502020204030204" pitchFamily="34" charset="0"/>
                  <a:ea typeface="Calibri" panose="020F0502020204030204" pitchFamily="34"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7078BDFC-ED90-9138-8A92-05B899D9BE6F}"/>
                  </a:ext>
                </a:extLst>
              </p:cNvPr>
              <p:cNvCxnSpPr/>
              <p:nvPr/>
            </p:nvCxnSpPr>
            <p:spPr>
              <a:xfrm>
                <a:off x="496499" y="5543862"/>
                <a:ext cx="190189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25" name="Picture 24">
              <a:extLst>
                <a:ext uri="{FF2B5EF4-FFF2-40B4-BE49-F238E27FC236}">
                  <a16:creationId xmlns:a16="http://schemas.microsoft.com/office/drawing/2014/main" id="{49ABD8C6-F9C9-9AD0-A6BB-F84B00629ED3}"/>
                </a:ext>
              </a:extLst>
            </p:cNvPr>
            <p:cNvPicPr>
              <a:picLocks noChangeAspect="1"/>
            </p:cNvPicPr>
            <p:nvPr/>
          </p:nvPicPr>
          <p:blipFill rotWithShape="1">
            <a:blip r:embed="rId6"/>
            <a:srcRect t="39549" b="35753"/>
            <a:stretch/>
          </p:blipFill>
          <p:spPr>
            <a:xfrm>
              <a:off x="3045875" y="4481641"/>
              <a:ext cx="1825075" cy="450759"/>
            </a:xfrm>
            <a:prstGeom prst="rect">
              <a:avLst/>
            </a:prstGeom>
          </p:spPr>
        </p:pic>
      </p:grpSp>
      <p:sp>
        <p:nvSpPr>
          <p:cNvPr id="28" name="TextBox 27">
            <a:extLst>
              <a:ext uri="{FF2B5EF4-FFF2-40B4-BE49-F238E27FC236}">
                <a16:creationId xmlns:a16="http://schemas.microsoft.com/office/drawing/2014/main" id="{60BB4270-1EEE-2030-AE0B-7FC79D8502E4}"/>
              </a:ext>
            </a:extLst>
          </p:cNvPr>
          <p:cNvSpPr txBox="1"/>
          <p:nvPr/>
        </p:nvSpPr>
        <p:spPr>
          <a:xfrm>
            <a:off x="6005543" y="6068037"/>
            <a:ext cx="1261935" cy="400110"/>
          </a:xfrm>
          <a:prstGeom prst="rect">
            <a:avLst/>
          </a:prstGeom>
          <a:noFill/>
        </p:spPr>
        <p:txBody>
          <a:bodyPr wrap="square" rtlCol="0">
            <a:spAutoFit/>
          </a:bodyPr>
          <a:lstStyle/>
          <a:p>
            <a:r>
              <a:rPr lang="en-US" sz="2000" dirty="0">
                <a:solidFill>
                  <a:srgbClr val="000000"/>
                </a:solidFill>
                <a:latin typeface="Baguet Script" panose="00000500000000000000" pitchFamily="2" charset="0"/>
                <a:ea typeface="Calibri" panose="020F0502020204030204" pitchFamily="34" charset="0"/>
                <a:cs typeface="Calibri" panose="020F0502020204030204" pitchFamily="34" charset="0"/>
              </a:rPr>
              <a:t>Ryan Kate</a:t>
            </a:r>
          </a:p>
        </p:txBody>
      </p:sp>
      <p:sp>
        <p:nvSpPr>
          <p:cNvPr id="29" name="TextBox 28">
            <a:extLst>
              <a:ext uri="{FF2B5EF4-FFF2-40B4-BE49-F238E27FC236}">
                <a16:creationId xmlns:a16="http://schemas.microsoft.com/office/drawing/2014/main" id="{9F310123-C5E7-61CA-7BA0-03A36C033E8F}"/>
              </a:ext>
            </a:extLst>
          </p:cNvPr>
          <p:cNvSpPr txBox="1"/>
          <p:nvPr/>
        </p:nvSpPr>
        <p:spPr>
          <a:xfrm>
            <a:off x="6264724" y="963908"/>
            <a:ext cx="2282426" cy="707886"/>
          </a:xfrm>
          <a:prstGeom prst="rect">
            <a:avLst/>
          </a:prstGeom>
          <a:noFill/>
        </p:spPr>
        <p:txBody>
          <a:bodyPr wrap="square" rtlCol="0">
            <a:spAutoFit/>
          </a:bodyPr>
          <a:lstStyle/>
          <a:p>
            <a:r>
              <a:rPr lang="en-US" sz="4000" b="1" i="1" dirty="0">
                <a:solidFill>
                  <a:srgbClr val="C3D69B"/>
                </a:solidFill>
                <a:latin typeface="Calibri"/>
                <a:ea typeface="+mj-ea"/>
                <a:cs typeface="+mj-cs"/>
              </a:rPr>
              <a:t>Manager</a:t>
            </a:r>
            <a:endParaRPr lang="en-US" sz="1801" dirty="0">
              <a:solidFill>
                <a:srgbClr val="C3D69B"/>
              </a:solidFill>
            </a:endParaRPr>
          </a:p>
        </p:txBody>
      </p:sp>
    </p:spTree>
    <p:extLst>
      <p:ext uri="{BB962C8B-B14F-4D97-AF65-F5344CB8AC3E}">
        <p14:creationId xmlns:p14="http://schemas.microsoft.com/office/powerpoint/2010/main" val="127115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66667E-6 3.7037E-7 L 0.07378 -0.10671 C 0.08923 -0.13056 0.11232 -0.14282 0.13663 -0.14282 C 0.16406 -0.14282 0.18628 -0.13056 0.20173 -0.10671 L 0.27604 3.7037E-7 " pathEditMode="relative" rAng="0" ptsTypes="AAAAA">
                                      <p:cBhvr>
                                        <p:cTn id="6" dur="2000" fill="hold"/>
                                        <p:tgtEl>
                                          <p:spTgt spid="3"/>
                                        </p:tgtEl>
                                        <p:attrNameLst>
                                          <p:attrName>ppt_x</p:attrName>
                                          <p:attrName>ppt_y</p:attrName>
                                        </p:attrNameLst>
                                      </p:cBhvr>
                                      <p:rCtr x="13802" y="-7153"/>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2000"/>
                                        <p:tgtEl>
                                          <p:spTgt spid="7"/>
                                        </p:tgtEl>
                                      </p:cBhvr>
                                    </p:animEffect>
                                  </p:childTnLst>
                                </p:cTn>
                              </p:par>
                            </p:childTnLst>
                          </p:cTn>
                        </p:par>
                        <p:par>
                          <p:cTn id="11" fill="hold">
                            <p:stCondLst>
                              <p:cond delay="40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ABF77-33D6-0679-4BC3-46DD9CF1489F}"/>
              </a:ext>
            </a:extLst>
          </p:cNvPr>
          <p:cNvPicPr>
            <a:picLocks noChangeAspect="1"/>
          </p:cNvPicPr>
          <p:nvPr/>
        </p:nvPicPr>
        <p:blipFill rotWithShape="1">
          <a:blip r:embed="rId3"/>
          <a:srcRect l="3472" t="463" r="24939" b="384"/>
          <a:stretch/>
        </p:blipFill>
        <p:spPr>
          <a:xfrm>
            <a:off x="1113013" y="-28438"/>
            <a:ext cx="8262257" cy="6893492"/>
          </a:xfrm>
          <a:prstGeom prst="rect">
            <a:avLst/>
          </a:prstGeom>
        </p:spPr>
      </p:pic>
      <p:sp>
        <p:nvSpPr>
          <p:cNvPr id="3" name="Rectangle 2">
            <a:extLst>
              <a:ext uri="{FF2B5EF4-FFF2-40B4-BE49-F238E27FC236}">
                <a16:creationId xmlns:a16="http://schemas.microsoft.com/office/drawing/2014/main" id="{D60B3899-1CA1-A789-38DA-E92E7690AD16}"/>
              </a:ext>
            </a:extLst>
          </p:cNvPr>
          <p:cNvSpPr/>
          <p:nvPr/>
        </p:nvSpPr>
        <p:spPr>
          <a:xfrm>
            <a:off x="10" y="1"/>
            <a:ext cx="4615543" cy="6858000"/>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0940A0E-F528-BBA9-DD49-0E6BC2820946}"/>
              </a:ext>
            </a:extLst>
          </p:cNvPr>
          <p:cNvPicPr>
            <a:picLocks noChangeAspect="1"/>
          </p:cNvPicPr>
          <p:nvPr/>
        </p:nvPicPr>
        <p:blipFill>
          <a:blip r:embed="rId4"/>
          <a:stretch>
            <a:fillRect/>
          </a:stretch>
        </p:blipFill>
        <p:spPr>
          <a:xfrm>
            <a:off x="2391401" y="1920734"/>
            <a:ext cx="1501580" cy="4240575"/>
          </a:xfrm>
          <a:prstGeom prst="rect">
            <a:avLst/>
          </a:prstGeom>
        </p:spPr>
      </p:pic>
      <p:pic>
        <p:nvPicPr>
          <p:cNvPr id="5" name="Picture 4">
            <a:extLst>
              <a:ext uri="{FF2B5EF4-FFF2-40B4-BE49-F238E27FC236}">
                <a16:creationId xmlns:a16="http://schemas.microsoft.com/office/drawing/2014/main" id="{2757DB5A-A9CE-8050-C6A1-BE44F653594B}"/>
              </a:ext>
            </a:extLst>
          </p:cNvPr>
          <p:cNvPicPr>
            <a:picLocks noChangeAspect="1"/>
          </p:cNvPicPr>
          <p:nvPr/>
        </p:nvPicPr>
        <p:blipFill>
          <a:blip r:embed="rId5"/>
          <a:stretch>
            <a:fillRect/>
          </a:stretch>
        </p:blipFill>
        <p:spPr>
          <a:xfrm>
            <a:off x="564382" y="1446454"/>
            <a:ext cx="3388437" cy="5189124"/>
          </a:xfrm>
          <a:prstGeom prst="rect">
            <a:avLst/>
          </a:prstGeom>
        </p:spPr>
      </p:pic>
      <p:sp>
        <p:nvSpPr>
          <p:cNvPr id="6" name="Title 1">
            <a:extLst>
              <a:ext uri="{FF2B5EF4-FFF2-40B4-BE49-F238E27FC236}">
                <a16:creationId xmlns:a16="http://schemas.microsoft.com/office/drawing/2014/main" id="{6E6B682D-4F78-93B0-1B1B-75D549E68231}"/>
              </a:ext>
            </a:extLst>
          </p:cNvPr>
          <p:cNvSpPr txBox="1">
            <a:spLocks/>
          </p:cNvSpPr>
          <p:nvPr/>
        </p:nvSpPr>
        <p:spPr>
          <a:xfrm>
            <a:off x="577002" y="51145"/>
            <a:ext cx="3328599" cy="1446452"/>
          </a:xfrm>
          <a:prstGeom prst="rect">
            <a:avLst/>
          </a:prstGeom>
        </p:spPr>
        <p:txBody>
          <a:bodyPr vert="horz" lIns="91440" tIns="45721" rIns="91440" bIns="45721" rtlCol="0" anchor="ctr">
            <a:normAutofit fontScale="85000" lnSpcReduction="20000"/>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latin typeface="Calibri" panose="020F0502020204030204" pitchFamily="34" charset="0"/>
                <a:ea typeface="Calibri" panose="020F0502020204030204" pitchFamily="34" charset="0"/>
                <a:cs typeface="Calibri" panose="020F0502020204030204" pitchFamily="34" charset="0"/>
              </a:rPr>
              <a:t>Opening the     Till Worksheet</a:t>
            </a:r>
          </a:p>
          <a:p>
            <a:pPr algn="ctr"/>
            <a:r>
              <a:rPr lang="en-US" i="1" dirty="0">
                <a:solidFill>
                  <a:srgbClr val="C3D69B"/>
                </a:solidFill>
                <a:latin typeface="Calibri" panose="020F0502020204030204" pitchFamily="34" charset="0"/>
                <a:ea typeface="Calibri" panose="020F0502020204030204" pitchFamily="34" charset="0"/>
                <a:cs typeface="Calibri" panose="020F0502020204030204" pitchFamily="34" charset="0"/>
              </a:rPr>
              <a:t>Cashier</a:t>
            </a:r>
          </a:p>
        </p:txBody>
      </p:sp>
      <p:sp>
        <p:nvSpPr>
          <p:cNvPr id="7" name="Rounded Rectangular Callout 27">
            <a:extLst>
              <a:ext uri="{FF2B5EF4-FFF2-40B4-BE49-F238E27FC236}">
                <a16:creationId xmlns:a16="http://schemas.microsoft.com/office/drawing/2014/main" id="{545EC974-E3CE-1723-889E-B8661DDEA2A6}"/>
              </a:ext>
            </a:extLst>
          </p:cNvPr>
          <p:cNvSpPr/>
          <p:nvPr/>
        </p:nvSpPr>
        <p:spPr>
          <a:xfrm>
            <a:off x="4809737" y="275217"/>
            <a:ext cx="4334271" cy="894164"/>
          </a:xfrm>
          <a:prstGeom prst="roundRect">
            <a:avLst/>
          </a:prstGeom>
          <a:solidFill>
            <a:schemeClr val="bg1"/>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solidFill>
                  <a:srgbClr val="000000"/>
                </a:solidFill>
                <a:latin typeface="Calibri" panose="020F0502020204030204" pitchFamily="34" charset="0"/>
                <a:ea typeface="Calibri" panose="020F0502020204030204" pitchFamily="34" charset="0"/>
                <a:cs typeface="Calibri" panose="020F0502020204030204" pitchFamily="34" charset="0"/>
              </a:rPr>
              <a:t>Cashier will count money received and record amount on the Till Worksheet and sign to verify.  </a:t>
            </a:r>
          </a:p>
        </p:txBody>
      </p:sp>
      <p:grpSp>
        <p:nvGrpSpPr>
          <p:cNvPr id="8" name="Group 7">
            <a:extLst>
              <a:ext uri="{FF2B5EF4-FFF2-40B4-BE49-F238E27FC236}">
                <a16:creationId xmlns:a16="http://schemas.microsoft.com/office/drawing/2014/main" id="{B507C501-7B2E-67C1-4AB8-835F91FCF0F9}"/>
              </a:ext>
            </a:extLst>
          </p:cNvPr>
          <p:cNvGrpSpPr/>
          <p:nvPr/>
        </p:nvGrpSpPr>
        <p:grpSpPr>
          <a:xfrm>
            <a:off x="1558403" y="2712290"/>
            <a:ext cx="952884" cy="2528023"/>
            <a:chOff x="5604185" y="2712283"/>
            <a:chExt cx="952884" cy="2528021"/>
          </a:xfrm>
        </p:grpSpPr>
        <p:sp>
          <p:nvSpPr>
            <p:cNvPr id="9" name="TextBox 8">
              <a:extLst>
                <a:ext uri="{FF2B5EF4-FFF2-40B4-BE49-F238E27FC236}">
                  <a16:creationId xmlns:a16="http://schemas.microsoft.com/office/drawing/2014/main" id="{7B962C9E-14A9-D840-B535-50CB93C9DE11}"/>
                </a:ext>
              </a:extLst>
            </p:cNvPr>
            <p:cNvSpPr txBox="1"/>
            <p:nvPr/>
          </p:nvSpPr>
          <p:spPr>
            <a:xfrm>
              <a:off x="5884998" y="3097265"/>
              <a:ext cx="276896"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p>
          </p:txBody>
        </p:sp>
        <p:sp>
          <p:nvSpPr>
            <p:cNvPr id="10" name="TextBox 9">
              <a:extLst>
                <a:ext uri="{FF2B5EF4-FFF2-40B4-BE49-F238E27FC236}">
                  <a16:creationId xmlns:a16="http://schemas.microsoft.com/office/drawing/2014/main" id="{FFB4ACBF-4810-3BDD-3B57-28E999ACCE8E}"/>
                </a:ext>
              </a:extLst>
            </p:cNvPr>
            <p:cNvSpPr txBox="1"/>
            <p:nvPr/>
          </p:nvSpPr>
          <p:spPr>
            <a:xfrm>
              <a:off x="5824429" y="3810209"/>
              <a:ext cx="462653"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13</a:t>
              </a:r>
            </a:p>
          </p:txBody>
        </p:sp>
        <p:sp>
          <p:nvSpPr>
            <p:cNvPr id="11" name="TextBox 10">
              <a:extLst>
                <a:ext uri="{FF2B5EF4-FFF2-40B4-BE49-F238E27FC236}">
                  <a16:creationId xmlns:a16="http://schemas.microsoft.com/office/drawing/2014/main" id="{8CA0171E-F527-7D59-6149-864F90BAB461}"/>
                </a:ext>
              </a:extLst>
            </p:cNvPr>
            <p:cNvSpPr txBox="1"/>
            <p:nvPr/>
          </p:nvSpPr>
          <p:spPr>
            <a:xfrm flipH="1">
              <a:off x="5824429" y="4004085"/>
              <a:ext cx="53383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12</a:t>
              </a:r>
            </a:p>
          </p:txBody>
        </p:sp>
        <p:sp>
          <p:nvSpPr>
            <p:cNvPr id="12" name="TextBox 11">
              <a:extLst>
                <a:ext uri="{FF2B5EF4-FFF2-40B4-BE49-F238E27FC236}">
                  <a16:creationId xmlns:a16="http://schemas.microsoft.com/office/drawing/2014/main" id="{20E0C9FF-C314-0D79-7564-E20D973C7167}"/>
                </a:ext>
              </a:extLst>
            </p:cNvPr>
            <p:cNvSpPr txBox="1"/>
            <p:nvPr/>
          </p:nvSpPr>
          <p:spPr>
            <a:xfrm>
              <a:off x="5807176" y="4188994"/>
              <a:ext cx="61591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10</a:t>
              </a:r>
            </a:p>
          </p:txBody>
        </p:sp>
        <p:sp>
          <p:nvSpPr>
            <p:cNvPr id="13" name="TextBox 12">
              <a:extLst>
                <a:ext uri="{FF2B5EF4-FFF2-40B4-BE49-F238E27FC236}">
                  <a16:creationId xmlns:a16="http://schemas.microsoft.com/office/drawing/2014/main" id="{56B850E6-463D-F9E2-BFFE-B0E2E161020B}"/>
                </a:ext>
              </a:extLst>
            </p:cNvPr>
            <p:cNvSpPr txBox="1"/>
            <p:nvPr/>
          </p:nvSpPr>
          <p:spPr>
            <a:xfrm>
              <a:off x="5867742" y="4371306"/>
              <a:ext cx="288863"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id="{16980A50-8133-0B99-D7FE-2CC8393F903A}"/>
                </a:ext>
              </a:extLst>
            </p:cNvPr>
            <p:cNvSpPr txBox="1"/>
            <p:nvPr/>
          </p:nvSpPr>
          <p:spPr>
            <a:xfrm>
              <a:off x="5679292" y="4628618"/>
              <a:ext cx="721227"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$5.00</a:t>
              </a:r>
            </a:p>
          </p:txBody>
        </p:sp>
        <p:sp>
          <p:nvSpPr>
            <p:cNvPr id="15" name="TextBox 14">
              <a:extLst>
                <a:ext uri="{FF2B5EF4-FFF2-40B4-BE49-F238E27FC236}">
                  <a16:creationId xmlns:a16="http://schemas.microsoft.com/office/drawing/2014/main" id="{EBFCC4C5-BF7F-66DE-02A2-93AD1DD77EDC}"/>
                </a:ext>
              </a:extLst>
            </p:cNvPr>
            <p:cNvSpPr txBox="1"/>
            <p:nvPr/>
          </p:nvSpPr>
          <p:spPr>
            <a:xfrm>
              <a:off x="5673193" y="4932399"/>
              <a:ext cx="883876" cy="307905"/>
            </a:xfrm>
            <a:prstGeom prst="rect">
              <a:avLst/>
            </a:prstGeom>
            <a:noFill/>
          </p:spPr>
          <p:txBody>
            <a:bodyPr wrap="square" rtlCol="0">
              <a:spAutoFit/>
            </a:bodyPr>
            <a:lstStyle/>
            <a:p>
              <a:r>
                <a:rPr lang="en-US" sz="1401" b="1" dirty="0">
                  <a:solidFill>
                    <a:srgbClr val="000000"/>
                  </a:solidFill>
                  <a:latin typeface="Calibri" panose="020F0502020204030204" pitchFamily="34" charset="0"/>
                  <a:ea typeface="Calibri" panose="020F0502020204030204" pitchFamily="34" charset="0"/>
                  <a:cs typeface="Calibri" panose="020F0502020204030204" pitchFamily="34" charset="0"/>
                </a:rPr>
                <a:t>$25.00</a:t>
              </a:r>
            </a:p>
          </p:txBody>
        </p:sp>
        <p:sp>
          <p:nvSpPr>
            <p:cNvPr id="16" name="TextBox 15">
              <a:extLst>
                <a:ext uri="{FF2B5EF4-FFF2-40B4-BE49-F238E27FC236}">
                  <a16:creationId xmlns:a16="http://schemas.microsoft.com/office/drawing/2014/main" id="{0AC22136-DEF5-2AC7-314F-C5AA612091B6}"/>
                </a:ext>
              </a:extLst>
            </p:cNvPr>
            <p:cNvSpPr txBox="1"/>
            <p:nvPr/>
          </p:nvSpPr>
          <p:spPr>
            <a:xfrm>
              <a:off x="5895245" y="2712283"/>
              <a:ext cx="31553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17" name="TextBox 16">
              <a:extLst>
                <a:ext uri="{FF2B5EF4-FFF2-40B4-BE49-F238E27FC236}">
                  <a16:creationId xmlns:a16="http://schemas.microsoft.com/office/drawing/2014/main" id="{76599A85-F22C-197E-115E-A560D46B0D70}"/>
                </a:ext>
              </a:extLst>
            </p:cNvPr>
            <p:cNvSpPr txBox="1"/>
            <p:nvPr/>
          </p:nvSpPr>
          <p:spPr>
            <a:xfrm flipH="1">
              <a:off x="5893704" y="2903634"/>
              <a:ext cx="308452"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18" name="TextBox 17">
              <a:extLst>
                <a:ext uri="{FF2B5EF4-FFF2-40B4-BE49-F238E27FC236}">
                  <a16:creationId xmlns:a16="http://schemas.microsoft.com/office/drawing/2014/main" id="{8360D70B-05C8-D03A-1FBB-3FD66AF4A46C}"/>
                </a:ext>
              </a:extLst>
            </p:cNvPr>
            <p:cNvSpPr txBox="1"/>
            <p:nvPr/>
          </p:nvSpPr>
          <p:spPr>
            <a:xfrm flipH="1">
              <a:off x="5604185" y="3365776"/>
              <a:ext cx="776887" cy="307905"/>
            </a:xfrm>
            <a:prstGeom prst="rect">
              <a:avLst/>
            </a:prstGeom>
            <a:noFill/>
          </p:spPr>
          <p:txBody>
            <a:bodyPr wrap="square" rtlCol="0">
              <a:spAutoFit/>
            </a:bodyPr>
            <a:lstStyle/>
            <a:p>
              <a:r>
                <a:rPr lang="en-US" sz="1401" b="1" dirty="0">
                  <a:solidFill>
                    <a:srgbClr val="000000"/>
                  </a:solidFill>
                  <a:latin typeface="Calibri" panose="020F0502020204030204" pitchFamily="34" charset="0"/>
                  <a:ea typeface="Calibri" panose="020F0502020204030204" pitchFamily="34" charset="0"/>
                  <a:cs typeface="Calibri" panose="020F0502020204030204" pitchFamily="34" charset="0"/>
                </a:rPr>
                <a:t>  $20.00</a:t>
              </a:r>
            </a:p>
          </p:txBody>
        </p:sp>
      </p:grpSp>
      <p:grpSp>
        <p:nvGrpSpPr>
          <p:cNvPr id="19" name="Group 18">
            <a:extLst>
              <a:ext uri="{FF2B5EF4-FFF2-40B4-BE49-F238E27FC236}">
                <a16:creationId xmlns:a16="http://schemas.microsoft.com/office/drawing/2014/main" id="{BE9E9AAE-517E-2A23-7B2F-40CEC558D823}"/>
              </a:ext>
            </a:extLst>
          </p:cNvPr>
          <p:cNvGrpSpPr/>
          <p:nvPr/>
        </p:nvGrpSpPr>
        <p:grpSpPr>
          <a:xfrm>
            <a:off x="892769" y="2712288"/>
            <a:ext cx="952884" cy="2528023"/>
            <a:chOff x="5604185" y="2712283"/>
            <a:chExt cx="952884" cy="2528021"/>
          </a:xfrm>
        </p:grpSpPr>
        <p:sp>
          <p:nvSpPr>
            <p:cNvPr id="20" name="TextBox 19">
              <a:extLst>
                <a:ext uri="{FF2B5EF4-FFF2-40B4-BE49-F238E27FC236}">
                  <a16:creationId xmlns:a16="http://schemas.microsoft.com/office/drawing/2014/main" id="{B3B5806E-8628-E425-29EE-0C926E969BBB}"/>
                </a:ext>
              </a:extLst>
            </p:cNvPr>
            <p:cNvSpPr txBox="1"/>
            <p:nvPr/>
          </p:nvSpPr>
          <p:spPr>
            <a:xfrm>
              <a:off x="5884998" y="3097265"/>
              <a:ext cx="276896"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p>
          </p:txBody>
        </p:sp>
        <p:sp>
          <p:nvSpPr>
            <p:cNvPr id="21" name="TextBox 20">
              <a:extLst>
                <a:ext uri="{FF2B5EF4-FFF2-40B4-BE49-F238E27FC236}">
                  <a16:creationId xmlns:a16="http://schemas.microsoft.com/office/drawing/2014/main" id="{9CCA278E-BC4B-7AFB-D3D0-3DB1BBCE04AA}"/>
                </a:ext>
              </a:extLst>
            </p:cNvPr>
            <p:cNvSpPr txBox="1"/>
            <p:nvPr/>
          </p:nvSpPr>
          <p:spPr>
            <a:xfrm>
              <a:off x="5824429" y="3810209"/>
              <a:ext cx="462653"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13</a:t>
              </a:r>
            </a:p>
          </p:txBody>
        </p:sp>
        <p:sp>
          <p:nvSpPr>
            <p:cNvPr id="22" name="TextBox 21">
              <a:extLst>
                <a:ext uri="{FF2B5EF4-FFF2-40B4-BE49-F238E27FC236}">
                  <a16:creationId xmlns:a16="http://schemas.microsoft.com/office/drawing/2014/main" id="{961094B9-6E8C-BDF9-9D81-743D7B691F42}"/>
                </a:ext>
              </a:extLst>
            </p:cNvPr>
            <p:cNvSpPr txBox="1"/>
            <p:nvPr/>
          </p:nvSpPr>
          <p:spPr>
            <a:xfrm flipH="1">
              <a:off x="5824429" y="4004085"/>
              <a:ext cx="53383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12</a:t>
              </a:r>
            </a:p>
          </p:txBody>
        </p:sp>
        <p:sp>
          <p:nvSpPr>
            <p:cNvPr id="23" name="TextBox 22">
              <a:extLst>
                <a:ext uri="{FF2B5EF4-FFF2-40B4-BE49-F238E27FC236}">
                  <a16:creationId xmlns:a16="http://schemas.microsoft.com/office/drawing/2014/main" id="{718617EC-6C1B-8F1B-D3BA-B3DB0F5DE3E1}"/>
                </a:ext>
              </a:extLst>
            </p:cNvPr>
            <p:cNvSpPr txBox="1"/>
            <p:nvPr/>
          </p:nvSpPr>
          <p:spPr>
            <a:xfrm>
              <a:off x="5807176" y="4188994"/>
              <a:ext cx="61591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10</a:t>
              </a:r>
            </a:p>
          </p:txBody>
        </p:sp>
        <p:sp>
          <p:nvSpPr>
            <p:cNvPr id="24" name="TextBox 23">
              <a:extLst>
                <a:ext uri="{FF2B5EF4-FFF2-40B4-BE49-F238E27FC236}">
                  <a16:creationId xmlns:a16="http://schemas.microsoft.com/office/drawing/2014/main" id="{CC9CAFD0-4AF8-B2D9-263F-A24C400EEB05}"/>
                </a:ext>
              </a:extLst>
            </p:cNvPr>
            <p:cNvSpPr txBox="1"/>
            <p:nvPr/>
          </p:nvSpPr>
          <p:spPr>
            <a:xfrm>
              <a:off x="5867742" y="4371306"/>
              <a:ext cx="288863"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p>
          </p:txBody>
        </p:sp>
        <p:sp>
          <p:nvSpPr>
            <p:cNvPr id="25" name="TextBox 24">
              <a:extLst>
                <a:ext uri="{FF2B5EF4-FFF2-40B4-BE49-F238E27FC236}">
                  <a16:creationId xmlns:a16="http://schemas.microsoft.com/office/drawing/2014/main" id="{559B18C3-6104-760C-DE57-342DA4EE5361}"/>
                </a:ext>
              </a:extLst>
            </p:cNvPr>
            <p:cNvSpPr txBox="1"/>
            <p:nvPr/>
          </p:nvSpPr>
          <p:spPr>
            <a:xfrm>
              <a:off x="5679292" y="4628618"/>
              <a:ext cx="721227"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$5.00</a:t>
              </a:r>
            </a:p>
          </p:txBody>
        </p:sp>
        <p:sp>
          <p:nvSpPr>
            <p:cNvPr id="26" name="TextBox 25">
              <a:extLst>
                <a:ext uri="{FF2B5EF4-FFF2-40B4-BE49-F238E27FC236}">
                  <a16:creationId xmlns:a16="http://schemas.microsoft.com/office/drawing/2014/main" id="{37FD2E40-66ED-C15C-0BAA-349A65B61AF8}"/>
                </a:ext>
              </a:extLst>
            </p:cNvPr>
            <p:cNvSpPr txBox="1"/>
            <p:nvPr/>
          </p:nvSpPr>
          <p:spPr>
            <a:xfrm>
              <a:off x="5673193" y="4932399"/>
              <a:ext cx="883876" cy="307905"/>
            </a:xfrm>
            <a:prstGeom prst="rect">
              <a:avLst/>
            </a:prstGeom>
            <a:noFill/>
          </p:spPr>
          <p:txBody>
            <a:bodyPr wrap="square" rtlCol="0">
              <a:spAutoFit/>
            </a:bodyPr>
            <a:lstStyle/>
            <a:p>
              <a:r>
                <a:rPr lang="en-US" sz="1401" b="1" dirty="0">
                  <a:solidFill>
                    <a:srgbClr val="000000"/>
                  </a:solidFill>
                  <a:latin typeface="Calibri" panose="020F0502020204030204" pitchFamily="34" charset="0"/>
                  <a:ea typeface="Calibri" panose="020F0502020204030204" pitchFamily="34" charset="0"/>
                  <a:cs typeface="Calibri" panose="020F0502020204030204" pitchFamily="34" charset="0"/>
                </a:rPr>
                <a:t>$25.00</a:t>
              </a:r>
            </a:p>
          </p:txBody>
        </p:sp>
        <p:sp>
          <p:nvSpPr>
            <p:cNvPr id="27" name="TextBox 26">
              <a:extLst>
                <a:ext uri="{FF2B5EF4-FFF2-40B4-BE49-F238E27FC236}">
                  <a16:creationId xmlns:a16="http://schemas.microsoft.com/office/drawing/2014/main" id="{4945B6C6-F088-8790-8D23-8BED95BCAFF9}"/>
                </a:ext>
              </a:extLst>
            </p:cNvPr>
            <p:cNvSpPr txBox="1"/>
            <p:nvPr/>
          </p:nvSpPr>
          <p:spPr>
            <a:xfrm>
              <a:off x="5895245" y="2712283"/>
              <a:ext cx="315531"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28" name="TextBox 27">
              <a:extLst>
                <a:ext uri="{FF2B5EF4-FFF2-40B4-BE49-F238E27FC236}">
                  <a16:creationId xmlns:a16="http://schemas.microsoft.com/office/drawing/2014/main" id="{AB9FBE14-07FB-B1E3-E36A-4019CAABF3A7}"/>
                </a:ext>
              </a:extLst>
            </p:cNvPr>
            <p:cNvSpPr txBox="1"/>
            <p:nvPr/>
          </p:nvSpPr>
          <p:spPr>
            <a:xfrm flipH="1">
              <a:off x="5893704" y="2903634"/>
              <a:ext cx="308452"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29" name="TextBox 28">
              <a:extLst>
                <a:ext uri="{FF2B5EF4-FFF2-40B4-BE49-F238E27FC236}">
                  <a16:creationId xmlns:a16="http://schemas.microsoft.com/office/drawing/2014/main" id="{966880F0-6DEE-1FA1-FB49-9DDF6C33A59F}"/>
                </a:ext>
              </a:extLst>
            </p:cNvPr>
            <p:cNvSpPr txBox="1"/>
            <p:nvPr/>
          </p:nvSpPr>
          <p:spPr>
            <a:xfrm flipH="1">
              <a:off x="5604185" y="3365776"/>
              <a:ext cx="776887" cy="307905"/>
            </a:xfrm>
            <a:prstGeom prst="rect">
              <a:avLst/>
            </a:prstGeom>
            <a:noFill/>
          </p:spPr>
          <p:txBody>
            <a:bodyPr wrap="square" rtlCol="0">
              <a:spAutoFit/>
            </a:bodyPr>
            <a:lstStyle/>
            <a:p>
              <a:r>
                <a:rPr lang="en-US" sz="1401" b="1" dirty="0">
                  <a:solidFill>
                    <a:srgbClr val="000000"/>
                  </a:solidFill>
                  <a:latin typeface="Calibri" panose="020F0502020204030204" pitchFamily="34" charset="0"/>
                  <a:ea typeface="Calibri" panose="020F0502020204030204" pitchFamily="34" charset="0"/>
                  <a:cs typeface="Calibri" panose="020F0502020204030204" pitchFamily="34" charset="0"/>
                </a:rPr>
                <a:t>  $20.00</a:t>
              </a:r>
            </a:p>
          </p:txBody>
        </p:sp>
      </p:grpSp>
      <p:sp>
        <p:nvSpPr>
          <p:cNvPr id="30" name="TextBox 29">
            <a:extLst>
              <a:ext uri="{FF2B5EF4-FFF2-40B4-BE49-F238E27FC236}">
                <a16:creationId xmlns:a16="http://schemas.microsoft.com/office/drawing/2014/main" id="{913C5326-F3BF-9258-EA60-7B6A0DA64570}"/>
              </a:ext>
            </a:extLst>
          </p:cNvPr>
          <p:cNvSpPr txBox="1"/>
          <p:nvPr/>
        </p:nvSpPr>
        <p:spPr>
          <a:xfrm>
            <a:off x="1627410" y="1675909"/>
            <a:ext cx="2235236" cy="307905"/>
          </a:xfrm>
          <a:prstGeom prst="rect">
            <a:avLst/>
          </a:prstGeom>
          <a:noFill/>
        </p:spPr>
        <p:txBody>
          <a:bodyPr wrap="square" rtlCol="0">
            <a:spAutoFit/>
          </a:bodyPr>
          <a:lstStyle/>
          <a:p>
            <a:r>
              <a:rPr lang="en-US" sz="1401" dirty="0">
                <a:solidFill>
                  <a:srgbClr val="000000"/>
                </a:solidFill>
                <a:latin typeface="Calibri" panose="020F0502020204030204" pitchFamily="34" charset="0"/>
                <a:ea typeface="Calibri" panose="020F0502020204030204" pitchFamily="34" charset="0"/>
                <a:cs typeface="Calibri" panose="020F0502020204030204" pitchFamily="34" charset="0"/>
              </a:rPr>
              <a:t>ABC  Elementary</a:t>
            </a:r>
          </a:p>
        </p:txBody>
      </p:sp>
      <p:sp>
        <p:nvSpPr>
          <p:cNvPr id="31" name="TextBox 30">
            <a:extLst>
              <a:ext uri="{FF2B5EF4-FFF2-40B4-BE49-F238E27FC236}">
                <a16:creationId xmlns:a16="http://schemas.microsoft.com/office/drawing/2014/main" id="{D086CC6C-65C4-B0D1-F800-E614B594E023}"/>
              </a:ext>
            </a:extLst>
          </p:cNvPr>
          <p:cNvSpPr txBox="1"/>
          <p:nvPr/>
        </p:nvSpPr>
        <p:spPr>
          <a:xfrm>
            <a:off x="3513994" y="1686660"/>
            <a:ext cx="348651" cy="307905"/>
          </a:xfrm>
          <a:prstGeom prst="rect">
            <a:avLst/>
          </a:prstGeom>
          <a:noFill/>
        </p:spPr>
        <p:txBody>
          <a:bodyPr wrap="square" rtlCol="0">
            <a:spAutoFit/>
          </a:bodyPr>
          <a:lstStyle/>
          <a:p>
            <a:r>
              <a:rPr lang="en-US" sz="1401"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32" name="TextBox 31">
            <a:extLst>
              <a:ext uri="{FF2B5EF4-FFF2-40B4-BE49-F238E27FC236}">
                <a16:creationId xmlns:a16="http://schemas.microsoft.com/office/drawing/2014/main" id="{12073671-D43E-905F-BB34-5614D32F929C}"/>
              </a:ext>
            </a:extLst>
          </p:cNvPr>
          <p:cNvSpPr txBox="1"/>
          <p:nvPr/>
        </p:nvSpPr>
        <p:spPr>
          <a:xfrm>
            <a:off x="1677165" y="1905572"/>
            <a:ext cx="1394716" cy="307905"/>
          </a:xfrm>
          <a:prstGeom prst="rect">
            <a:avLst/>
          </a:prstGeom>
          <a:noFill/>
        </p:spPr>
        <p:txBody>
          <a:bodyPr wrap="square" rtlCol="0">
            <a:spAutoFit/>
          </a:bodyPr>
          <a:lstStyle/>
          <a:p>
            <a:r>
              <a:rPr lang="en-US" sz="1401" dirty="0">
                <a:solidFill>
                  <a:srgbClr val="000000"/>
                </a:solidFill>
                <a:latin typeface="Calibri" panose="020F0502020204030204" pitchFamily="34" charset="0"/>
                <a:ea typeface="Calibri" panose="020F0502020204030204" pitchFamily="34" charset="0"/>
                <a:cs typeface="Calibri" panose="020F0502020204030204" pitchFamily="34" charset="0"/>
              </a:rPr>
              <a:t>Cole Winston</a:t>
            </a:r>
          </a:p>
        </p:txBody>
      </p:sp>
      <p:sp>
        <p:nvSpPr>
          <p:cNvPr id="33" name="TextBox 32">
            <a:extLst>
              <a:ext uri="{FF2B5EF4-FFF2-40B4-BE49-F238E27FC236}">
                <a16:creationId xmlns:a16="http://schemas.microsoft.com/office/drawing/2014/main" id="{FF8083D8-C7DB-5D50-D880-47A7C1053026}"/>
              </a:ext>
            </a:extLst>
          </p:cNvPr>
          <p:cNvSpPr txBox="1"/>
          <p:nvPr/>
        </p:nvSpPr>
        <p:spPr>
          <a:xfrm>
            <a:off x="3240585" y="1910249"/>
            <a:ext cx="776186" cy="276999"/>
          </a:xfrm>
          <a:prstGeom prst="rect">
            <a:avLst/>
          </a:prstGeom>
          <a:noFill/>
        </p:spPr>
        <p:txBody>
          <a:bodyPr wrap="square" lIns="91440" tIns="45720" rIns="91440" bIns="45720" rtlCol="0" anchor="t">
            <a:spAutoFit/>
          </a:bodyPr>
          <a:lstStyle/>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8/21/24</a:t>
            </a:r>
          </a:p>
        </p:txBody>
      </p:sp>
      <p:grpSp>
        <p:nvGrpSpPr>
          <p:cNvPr id="34" name="Group 33">
            <a:extLst>
              <a:ext uri="{FF2B5EF4-FFF2-40B4-BE49-F238E27FC236}">
                <a16:creationId xmlns:a16="http://schemas.microsoft.com/office/drawing/2014/main" id="{FAC1408B-2C3A-3485-3B4B-B7E002F086D8}"/>
              </a:ext>
            </a:extLst>
          </p:cNvPr>
          <p:cNvGrpSpPr/>
          <p:nvPr/>
        </p:nvGrpSpPr>
        <p:grpSpPr>
          <a:xfrm>
            <a:off x="7756324" y="4327058"/>
            <a:ext cx="1531408" cy="785044"/>
            <a:chOff x="2962954" y="4148764"/>
            <a:chExt cx="1907996" cy="978918"/>
          </a:xfrm>
        </p:grpSpPr>
        <p:grpSp>
          <p:nvGrpSpPr>
            <p:cNvPr id="35" name="Group 34">
              <a:extLst>
                <a:ext uri="{FF2B5EF4-FFF2-40B4-BE49-F238E27FC236}">
                  <a16:creationId xmlns:a16="http://schemas.microsoft.com/office/drawing/2014/main" id="{717044F9-7472-1D56-504C-69B763C3D0E9}"/>
                </a:ext>
              </a:extLst>
            </p:cNvPr>
            <p:cNvGrpSpPr/>
            <p:nvPr/>
          </p:nvGrpSpPr>
          <p:grpSpPr>
            <a:xfrm>
              <a:off x="2962954" y="4148764"/>
              <a:ext cx="1901899" cy="978918"/>
              <a:chOff x="496499" y="5457825"/>
              <a:chExt cx="1901899" cy="978918"/>
            </a:xfrm>
          </p:grpSpPr>
          <p:sp>
            <p:nvSpPr>
              <p:cNvPr id="37" name="Rectangle 36">
                <a:extLst>
                  <a:ext uri="{FF2B5EF4-FFF2-40B4-BE49-F238E27FC236}">
                    <a16:creationId xmlns:a16="http://schemas.microsoft.com/office/drawing/2014/main" id="{CA90F0D8-B912-30CD-7B7D-7834ECEDAB71}"/>
                  </a:ext>
                </a:extLst>
              </p:cNvPr>
              <p:cNvSpPr/>
              <p:nvPr/>
            </p:nvSpPr>
            <p:spPr>
              <a:xfrm>
                <a:off x="496499" y="5457825"/>
                <a:ext cx="1901899" cy="978918"/>
              </a:xfrm>
              <a:prstGeom prst="rect">
                <a:avLst/>
              </a:prstGeom>
              <a:solidFill>
                <a:schemeClr val="bg1">
                  <a:lumMod val="50000"/>
                </a:schemeClr>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Calibri" panose="020F0502020204030204" pitchFamily="34" charset="0"/>
                  <a:ea typeface="Calibri" panose="020F0502020204030204" pitchFamily="34" charset="0"/>
                  <a:cs typeface="Calibri" panose="020F0502020204030204" pitchFamily="34" charset="0"/>
                </a:endParaRPr>
              </a:p>
            </p:txBody>
          </p:sp>
          <p:cxnSp>
            <p:nvCxnSpPr>
              <p:cNvPr id="38" name="Straight Connector 37">
                <a:extLst>
                  <a:ext uri="{FF2B5EF4-FFF2-40B4-BE49-F238E27FC236}">
                    <a16:creationId xmlns:a16="http://schemas.microsoft.com/office/drawing/2014/main" id="{06D8E07F-F0FB-BE9B-5F18-FC2B65E99BE3}"/>
                  </a:ext>
                </a:extLst>
              </p:cNvPr>
              <p:cNvCxnSpPr/>
              <p:nvPr/>
            </p:nvCxnSpPr>
            <p:spPr>
              <a:xfrm>
                <a:off x="496499" y="5543862"/>
                <a:ext cx="190189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36" name="Picture 35">
              <a:extLst>
                <a:ext uri="{FF2B5EF4-FFF2-40B4-BE49-F238E27FC236}">
                  <a16:creationId xmlns:a16="http://schemas.microsoft.com/office/drawing/2014/main" id="{F0CBE759-C541-BF13-2AEE-3AE2886BEE59}"/>
                </a:ext>
              </a:extLst>
            </p:cNvPr>
            <p:cNvPicPr>
              <a:picLocks noChangeAspect="1"/>
            </p:cNvPicPr>
            <p:nvPr/>
          </p:nvPicPr>
          <p:blipFill rotWithShape="1">
            <a:blip r:embed="rId6"/>
            <a:srcRect t="39549" b="35753"/>
            <a:stretch/>
          </p:blipFill>
          <p:spPr>
            <a:xfrm>
              <a:off x="3045875" y="4481641"/>
              <a:ext cx="1825075" cy="450759"/>
            </a:xfrm>
            <a:prstGeom prst="rect">
              <a:avLst/>
            </a:prstGeom>
          </p:spPr>
        </p:pic>
      </p:grpSp>
      <p:sp>
        <p:nvSpPr>
          <p:cNvPr id="39" name="TextBox 38">
            <a:extLst>
              <a:ext uri="{FF2B5EF4-FFF2-40B4-BE49-F238E27FC236}">
                <a16:creationId xmlns:a16="http://schemas.microsoft.com/office/drawing/2014/main" id="{07C48510-8D25-5B30-9F88-0E93E962523D}"/>
              </a:ext>
            </a:extLst>
          </p:cNvPr>
          <p:cNvSpPr txBox="1"/>
          <p:nvPr/>
        </p:nvSpPr>
        <p:spPr>
          <a:xfrm>
            <a:off x="989223" y="5857060"/>
            <a:ext cx="1408644" cy="400110"/>
          </a:xfrm>
          <a:prstGeom prst="rect">
            <a:avLst/>
          </a:prstGeom>
          <a:noFill/>
        </p:spPr>
        <p:txBody>
          <a:bodyPr wrap="square" rtlCol="0">
            <a:spAutoFit/>
          </a:bodyPr>
          <a:lstStyle/>
          <a:p>
            <a:r>
              <a:rPr lang="en-US" sz="2000" dirty="0">
                <a:solidFill>
                  <a:srgbClr val="000000"/>
                </a:solidFill>
                <a:latin typeface="Baguet Script" panose="00000500000000000000" pitchFamily="2" charset="0"/>
                <a:ea typeface="Calibri" panose="020F0502020204030204" pitchFamily="34" charset="0"/>
                <a:cs typeface="Calibri" panose="020F0502020204030204" pitchFamily="34" charset="0"/>
              </a:rPr>
              <a:t>Ryan Kate</a:t>
            </a:r>
          </a:p>
        </p:txBody>
      </p:sp>
      <p:sp>
        <p:nvSpPr>
          <p:cNvPr id="40" name="TextBox 39">
            <a:extLst>
              <a:ext uri="{FF2B5EF4-FFF2-40B4-BE49-F238E27FC236}">
                <a16:creationId xmlns:a16="http://schemas.microsoft.com/office/drawing/2014/main" id="{9A759858-6668-7ACC-E4D6-84D4739DB49A}"/>
              </a:ext>
            </a:extLst>
          </p:cNvPr>
          <p:cNvSpPr txBox="1"/>
          <p:nvPr/>
        </p:nvSpPr>
        <p:spPr>
          <a:xfrm>
            <a:off x="935997" y="6173202"/>
            <a:ext cx="1575290" cy="400110"/>
          </a:xfrm>
          <a:prstGeom prst="rect">
            <a:avLst/>
          </a:prstGeom>
          <a:noFill/>
        </p:spPr>
        <p:txBody>
          <a:bodyPr wrap="square" rtlCol="0">
            <a:spAutoFit/>
          </a:bodyPr>
          <a:lstStyle/>
          <a:p>
            <a:r>
              <a:rPr lang="en-US" sz="2000" dirty="0">
                <a:solidFill>
                  <a:srgbClr val="000000"/>
                </a:solidFill>
                <a:latin typeface="Freestyle Script" panose="030804020302050B0404" pitchFamily="66" charset="0"/>
                <a:ea typeface="Calibri" panose="020F0502020204030204" pitchFamily="34" charset="0"/>
                <a:cs typeface="Calibri" panose="020F0502020204030204" pitchFamily="34" charset="0"/>
              </a:rPr>
              <a:t>Cole Winston</a:t>
            </a:r>
          </a:p>
        </p:txBody>
      </p:sp>
    </p:spTree>
    <p:extLst>
      <p:ext uri="{BB962C8B-B14F-4D97-AF65-F5344CB8AC3E}">
        <p14:creationId xmlns:p14="http://schemas.microsoft.com/office/powerpoint/2010/main" val="294208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500"/>
                                  </p:stCondLst>
                                  <p:childTnLst>
                                    <p:animMotion origin="layout" path="M -1.94444E-6 -3.7037E-6 L 0.25 -3.7037E-6 " pathEditMode="relative" rAng="0" ptsTypes="AA">
                                      <p:cBhvr>
                                        <p:cTn id="6" dur="2000" fill="hold"/>
                                        <p:tgtEl>
                                          <p:spTgt spid="2"/>
                                        </p:tgtEl>
                                        <p:attrNameLst>
                                          <p:attrName>ppt_x</p:attrName>
                                          <p:attrName>ppt_y</p:attrName>
                                        </p:attrNameLst>
                                      </p:cBhvr>
                                      <p:rCtr x="12500" y="0"/>
                                    </p:animMotion>
                                  </p:childTnLst>
                                </p:cTn>
                              </p:par>
                              <p:par>
                                <p:cTn id="7" presetID="63" presetClass="path" presetSubtype="0" accel="50000" decel="50000" fill="hold" nodeType="withEffect">
                                  <p:stCondLst>
                                    <p:cond delay="0"/>
                                  </p:stCondLst>
                                  <p:childTnLst>
                                    <p:animMotion origin="layout" path="M 5.55556E-7 2.22222E-6 L 0.31076 0.00509 " pathEditMode="relative" rAng="0" ptsTypes="AA">
                                      <p:cBhvr>
                                        <p:cTn id="8" dur="2000" fill="hold"/>
                                        <p:tgtEl>
                                          <p:spTgt spid="4"/>
                                        </p:tgtEl>
                                        <p:attrNameLst>
                                          <p:attrName>ppt_x</p:attrName>
                                          <p:attrName>ppt_y</p:attrName>
                                        </p:attrNameLst>
                                      </p:cBhvr>
                                      <p:rCtr x="15642" y="509"/>
                                    </p:animMotion>
                                  </p:childTnLst>
                                </p:cTn>
                              </p:par>
                            </p:childTnLst>
                          </p:cTn>
                        </p:par>
                        <p:par>
                          <p:cTn id="9" fill="hold">
                            <p:stCondLst>
                              <p:cond delay="2500"/>
                            </p:stCondLst>
                            <p:childTnLst>
                              <p:par>
                                <p:cTn id="10" presetID="37" presetClass="path" presetSubtype="0" accel="50000" decel="50000" fill="hold" nodeType="afterEffect">
                                  <p:stCondLst>
                                    <p:cond delay="0"/>
                                  </p:stCondLst>
                                  <p:childTnLst>
                                    <p:animMotion origin="layout" path="M -0.02066 -0.04722 L -0.08819 -0.09004 C -0.10277 -0.0993 -0.12378 -0.10439 -0.14548 -0.10439 C -0.17048 -0.10439 -0.19045 -0.0993 -0.20486 -0.09004 L -0.27152 -0.04722 " pathEditMode="relative" rAng="0" ptsTypes="AAAAA">
                                      <p:cBhvr>
                                        <p:cTn id="11" dur="2000" fill="hold"/>
                                        <p:tgtEl>
                                          <p:spTgt spid="34"/>
                                        </p:tgtEl>
                                        <p:attrNameLst>
                                          <p:attrName>ppt_x</p:attrName>
                                          <p:attrName>ppt_y</p:attrName>
                                        </p:attrNameLst>
                                      </p:cBhvr>
                                      <p:rCtr x="-12552" y="-2870"/>
                                    </p:animMotion>
                                  </p:childTnLst>
                                </p:cTn>
                              </p:par>
                            </p:childTnLst>
                          </p:cTn>
                        </p:par>
                        <p:par>
                          <p:cTn id="12" fill="hold">
                            <p:stCondLst>
                              <p:cond delay="4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2000"/>
                                        <p:tgtEl>
                                          <p:spTgt spid="8"/>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4A2C4-1A92-0C18-1E6B-06DA50634418}"/>
              </a:ext>
            </a:extLst>
          </p:cNvPr>
          <p:cNvPicPr>
            <a:picLocks noChangeAspect="1"/>
          </p:cNvPicPr>
          <p:nvPr/>
        </p:nvPicPr>
        <p:blipFill rotWithShape="1">
          <a:blip r:embed="rId3"/>
          <a:srcRect l="4747" t="847" r="5558"/>
          <a:stretch/>
        </p:blipFill>
        <p:spPr>
          <a:xfrm>
            <a:off x="-7914" y="2"/>
            <a:ext cx="10352073" cy="6893492"/>
          </a:xfrm>
          <a:prstGeom prst="rect">
            <a:avLst/>
          </a:prstGeom>
        </p:spPr>
      </p:pic>
      <p:sp>
        <p:nvSpPr>
          <p:cNvPr id="3" name="AutoShape 3">
            <a:extLst>
              <a:ext uri="{FF2B5EF4-FFF2-40B4-BE49-F238E27FC236}">
                <a16:creationId xmlns:a16="http://schemas.microsoft.com/office/drawing/2014/main" id="{DC5BFE42-12DC-1110-DD59-1B17818E99BA}"/>
              </a:ext>
            </a:extLst>
          </p:cNvPr>
          <p:cNvSpPr>
            <a:spLocks noChangeAspect="1" noChangeArrowheads="1" noTextEdit="1"/>
          </p:cNvSpPr>
          <p:nvPr/>
        </p:nvSpPr>
        <p:spPr bwMode="auto">
          <a:xfrm>
            <a:off x="326576" y="1159463"/>
            <a:ext cx="2194560" cy="197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srgbClr val="008000"/>
              </a:solidFill>
              <a:effectLst/>
              <a:uLnTx/>
              <a:uFillTx/>
            </a:endParaRPr>
          </a:p>
        </p:txBody>
      </p:sp>
      <p:pic>
        <p:nvPicPr>
          <p:cNvPr id="4" name="Picture 3">
            <a:extLst>
              <a:ext uri="{FF2B5EF4-FFF2-40B4-BE49-F238E27FC236}">
                <a16:creationId xmlns:a16="http://schemas.microsoft.com/office/drawing/2014/main" id="{E95E9F66-72A7-7D54-2DF0-09F5DCDF5CED}"/>
              </a:ext>
            </a:extLst>
          </p:cNvPr>
          <p:cNvPicPr>
            <a:picLocks noChangeAspect="1"/>
          </p:cNvPicPr>
          <p:nvPr/>
        </p:nvPicPr>
        <p:blipFill>
          <a:blip r:embed="rId4"/>
          <a:stretch>
            <a:fillRect/>
          </a:stretch>
        </p:blipFill>
        <p:spPr>
          <a:xfrm>
            <a:off x="858164" y="1785179"/>
            <a:ext cx="1299657" cy="3964609"/>
          </a:xfrm>
          <a:prstGeom prst="rect">
            <a:avLst/>
          </a:prstGeom>
        </p:spPr>
      </p:pic>
      <p:pic>
        <p:nvPicPr>
          <p:cNvPr id="5" name="Picture 4">
            <a:extLst>
              <a:ext uri="{FF2B5EF4-FFF2-40B4-BE49-F238E27FC236}">
                <a16:creationId xmlns:a16="http://schemas.microsoft.com/office/drawing/2014/main" id="{9661E6BD-4B6B-67AF-AA8D-DFC5DD5CC779}"/>
              </a:ext>
            </a:extLst>
          </p:cNvPr>
          <p:cNvPicPr>
            <a:picLocks noChangeAspect="1"/>
          </p:cNvPicPr>
          <p:nvPr/>
        </p:nvPicPr>
        <p:blipFill>
          <a:blip r:embed="rId5"/>
          <a:stretch>
            <a:fillRect/>
          </a:stretch>
        </p:blipFill>
        <p:spPr>
          <a:xfrm>
            <a:off x="2374802" y="1707273"/>
            <a:ext cx="1477855" cy="4173569"/>
          </a:xfrm>
          <a:prstGeom prst="rect">
            <a:avLst/>
          </a:prstGeom>
        </p:spPr>
      </p:pic>
      <p:grpSp>
        <p:nvGrpSpPr>
          <p:cNvPr id="6" name="Group 5">
            <a:extLst>
              <a:ext uri="{FF2B5EF4-FFF2-40B4-BE49-F238E27FC236}">
                <a16:creationId xmlns:a16="http://schemas.microsoft.com/office/drawing/2014/main" id="{CC02B564-9C3C-979B-A2C1-EDDC5C5F715D}"/>
              </a:ext>
            </a:extLst>
          </p:cNvPr>
          <p:cNvGrpSpPr/>
          <p:nvPr/>
        </p:nvGrpSpPr>
        <p:grpSpPr>
          <a:xfrm>
            <a:off x="2513481" y="3940124"/>
            <a:ext cx="1299657" cy="647047"/>
            <a:chOff x="2962954" y="4148764"/>
            <a:chExt cx="1907996" cy="978918"/>
          </a:xfrm>
        </p:grpSpPr>
        <p:grpSp>
          <p:nvGrpSpPr>
            <p:cNvPr id="7" name="Group 6">
              <a:extLst>
                <a:ext uri="{FF2B5EF4-FFF2-40B4-BE49-F238E27FC236}">
                  <a16:creationId xmlns:a16="http://schemas.microsoft.com/office/drawing/2014/main" id="{D49E314A-BA86-2784-0D24-F09974BC3563}"/>
                </a:ext>
              </a:extLst>
            </p:cNvPr>
            <p:cNvGrpSpPr/>
            <p:nvPr/>
          </p:nvGrpSpPr>
          <p:grpSpPr>
            <a:xfrm>
              <a:off x="2962954" y="4148764"/>
              <a:ext cx="1901899" cy="978918"/>
              <a:chOff x="496499" y="5457825"/>
              <a:chExt cx="1901899" cy="978918"/>
            </a:xfrm>
          </p:grpSpPr>
          <p:sp>
            <p:nvSpPr>
              <p:cNvPr id="9" name="Rectangle 8">
                <a:extLst>
                  <a:ext uri="{FF2B5EF4-FFF2-40B4-BE49-F238E27FC236}">
                    <a16:creationId xmlns:a16="http://schemas.microsoft.com/office/drawing/2014/main" id="{DF1C3455-2934-80EF-CE4A-96E5916E5223}"/>
                  </a:ext>
                </a:extLst>
              </p:cNvPr>
              <p:cNvSpPr/>
              <p:nvPr/>
            </p:nvSpPr>
            <p:spPr>
              <a:xfrm>
                <a:off x="496499" y="5457825"/>
                <a:ext cx="1901899" cy="978918"/>
              </a:xfrm>
              <a:prstGeom prst="rect">
                <a:avLst/>
              </a:prstGeom>
              <a:solidFill>
                <a:sysClr val="window" lastClr="FFFFFF">
                  <a:lumMod val="50000"/>
                </a:sys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F33E1ABB-88BC-996A-F725-9C4841CA9856}"/>
                  </a:ext>
                </a:extLst>
              </p:cNvPr>
              <p:cNvCxnSpPr/>
              <p:nvPr/>
            </p:nvCxnSpPr>
            <p:spPr>
              <a:xfrm>
                <a:off x="496499" y="5543862"/>
                <a:ext cx="1901899"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pic>
          <p:nvPicPr>
            <p:cNvPr id="8" name="Picture 7">
              <a:extLst>
                <a:ext uri="{FF2B5EF4-FFF2-40B4-BE49-F238E27FC236}">
                  <a16:creationId xmlns:a16="http://schemas.microsoft.com/office/drawing/2014/main" id="{FB1AD0FC-0904-CB6F-D740-D902C1CA720F}"/>
                </a:ext>
              </a:extLst>
            </p:cNvPr>
            <p:cNvPicPr>
              <a:picLocks noChangeAspect="1"/>
            </p:cNvPicPr>
            <p:nvPr/>
          </p:nvPicPr>
          <p:blipFill rotWithShape="1">
            <a:blip r:embed="rId6"/>
            <a:srcRect t="39549" b="35753"/>
            <a:stretch/>
          </p:blipFill>
          <p:spPr>
            <a:xfrm>
              <a:off x="3045875" y="4481641"/>
              <a:ext cx="1825075" cy="450759"/>
            </a:xfrm>
            <a:prstGeom prst="rect">
              <a:avLst/>
            </a:prstGeom>
          </p:spPr>
        </p:pic>
      </p:grpSp>
      <p:sp>
        <p:nvSpPr>
          <p:cNvPr id="11" name="Rounded Rectangular Callout 27">
            <a:extLst>
              <a:ext uri="{FF2B5EF4-FFF2-40B4-BE49-F238E27FC236}">
                <a16:creationId xmlns:a16="http://schemas.microsoft.com/office/drawing/2014/main" id="{9A127E69-7E47-515C-DB6A-028F4901BF41}"/>
              </a:ext>
            </a:extLst>
          </p:cNvPr>
          <p:cNvSpPr/>
          <p:nvPr/>
        </p:nvSpPr>
        <p:spPr>
          <a:xfrm>
            <a:off x="697634" y="424687"/>
            <a:ext cx="7748741" cy="627051"/>
          </a:xfrm>
          <a:prstGeom prst="roundRect">
            <a:avLst/>
          </a:prstGeom>
          <a:solidFill>
            <a:sysClr val="window" lastClr="FFFFFF"/>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1" b="0" i="0" u="none" strike="noStrike" kern="0" cap="none" spc="0" normalizeH="0" baseline="0" noProof="0" dirty="0">
                <a:ln>
                  <a:noFill/>
                </a:ln>
                <a:solidFill>
                  <a:srgbClr val="000000"/>
                </a:solidFill>
                <a:effectLst/>
                <a:uLnTx/>
                <a:uFillTx/>
                <a:latin typeface="Calibri"/>
                <a:ea typeface="+mn-ea"/>
                <a:cs typeface="+mn-cs"/>
              </a:rPr>
              <a:t>After meal service, cashier(s) will count till money. Next, they will record amount in the closing cashier column on Till Worksheet and sign to verify.</a:t>
            </a:r>
          </a:p>
        </p:txBody>
      </p:sp>
      <p:grpSp>
        <p:nvGrpSpPr>
          <p:cNvPr id="12" name="Group 11">
            <a:extLst>
              <a:ext uri="{FF2B5EF4-FFF2-40B4-BE49-F238E27FC236}">
                <a16:creationId xmlns:a16="http://schemas.microsoft.com/office/drawing/2014/main" id="{A419CDC1-194A-175E-671F-4110EBF19FEE}"/>
              </a:ext>
            </a:extLst>
          </p:cNvPr>
          <p:cNvGrpSpPr/>
          <p:nvPr/>
        </p:nvGrpSpPr>
        <p:grpSpPr>
          <a:xfrm>
            <a:off x="5160366" y="1381228"/>
            <a:ext cx="3634159" cy="5388231"/>
            <a:chOff x="4503611" y="1402421"/>
            <a:chExt cx="3428081" cy="5189123"/>
          </a:xfrm>
        </p:grpSpPr>
        <p:pic>
          <p:nvPicPr>
            <p:cNvPr id="13" name="Picture 12">
              <a:extLst>
                <a:ext uri="{FF2B5EF4-FFF2-40B4-BE49-F238E27FC236}">
                  <a16:creationId xmlns:a16="http://schemas.microsoft.com/office/drawing/2014/main" id="{DDC35584-1F51-7708-64E8-BF74B205B79A}"/>
                </a:ext>
              </a:extLst>
            </p:cNvPr>
            <p:cNvPicPr>
              <a:picLocks noChangeAspect="1"/>
            </p:cNvPicPr>
            <p:nvPr/>
          </p:nvPicPr>
          <p:blipFill>
            <a:blip r:embed="rId7"/>
            <a:stretch>
              <a:fillRect/>
            </a:stretch>
          </p:blipFill>
          <p:spPr>
            <a:xfrm>
              <a:off x="4503611" y="1402421"/>
              <a:ext cx="3388437" cy="5189123"/>
            </a:xfrm>
            <a:prstGeom prst="rect">
              <a:avLst/>
            </a:prstGeom>
          </p:spPr>
        </p:pic>
        <p:grpSp>
          <p:nvGrpSpPr>
            <p:cNvPr id="14" name="Group 13">
              <a:extLst>
                <a:ext uri="{FF2B5EF4-FFF2-40B4-BE49-F238E27FC236}">
                  <a16:creationId xmlns:a16="http://schemas.microsoft.com/office/drawing/2014/main" id="{843111B6-5F0C-FCD9-3680-35FB59B247B8}"/>
                </a:ext>
              </a:extLst>
            </p:cNvPr>
            <p:cNvGrpSpPr/>
            <p:nvPr/>
          </p:nvGrpSpPr>
          <p:grpSpPr>
            <a:xfrm>
              <a:off x="5514935" y="2659775"/>
              <a:ext cx="952884" cy="2516645"/>
              <a:chOff x="5604185" y="2712283"/>
              <a:chExt cx="952884" cy="2516645"/>
            </a:xfrm>
          </p:grpSpPr>
          <p:sp>
            <p:nvSpPr>
              <p:cNvPr id="30" name="TextBox 29">
                <a:extLst>
                  <a:ext uri="{FF2B5EF4-FFF2-40B4-BE49-F238E27FC236}">
                    <a16:creationId xmlns:a16="http://schemas.microsoft.com/office/drawing/2014/main" id="{9B719C76-B528-E5B8-37F7-77C66D2C137D}"/>
                  </a:ext>
                </a:extLst>
              </p:cNvPr>
              <p:cNvSpPr txBox="1"/>
              <p:nvPr/>
            </p:nvSpPr>
            <p:spPr>
              <a:xfrm>
                <a:off x="5884996" y="3097266"/>
                <a:ext cx="276896"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5</a:t>
                </a:r>
              </a:p>
            </p:txBody>
          </p:sp>
          <p:sp>
            <p:nvSpPr>
              <p:cNvPr id="31" name="TextBox 30">
                <a:extLst>
                  <a:ext uri="{FF2B5EF4-FFF2-40B4-BE49-F238E27FC236}">
                    <a16:creationId xmlns:a16="http://schemas.microsoft.com/office/drawing/2014/main" id="{B61EFFDF-B7D0-10A3-9D8F-7B4C09E2C4A1}"/>
                  </a:ext>
                </a:extLst>
              </p:cNvPr>
              <p:cNvSpPr txBox="1"/>
              <p:nvPr/>
            </p:nvSpPr>
            <p:spPr>
              <a:xfrm>
                <a:off x="5824428" y="3810211"/>
                <a:ext cx="462650"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13</a:t>
                </a:r>
              </a:p>
            </p:txBody>
          </p:sp>
          <p:sp>
            <p:nvSpPr>
              <p:cNvPr id="32" name="TextBox 31">
                <a:extLst>
                  <a:ext uri="{FF2B5EF4-FFF2-40B4-BE49-F238E27FC236}">
                    <a16:creationId xmlns:a16="http://schemas.microsoft.com/office/drawing/2014/main" id="{716FACF9-558E-C0D2-56D3-D9AB6F901A0F}"/>
                  </a:ext>
                </a:extLst>
              </p:cNvPr>
              <p:cNvSpPr txBox="1"/>
              <p:nvPr/>
            </p:nvSpPr>
            <p:spPr>
              <a:xfrm flipH="1">
                <a:off x="5824428" y="4004085"/>
                <a:ext cx="533830"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12</a:t>
                </a:r>
              </a:p>
            </p:txBody>
          </p:sp>
          <p:sp>
            <p:nvSpPr>
              <p:cNvPr id="33" name="TextBox 32">
                <a:extLst>
                  <a:ext uri="{FF2B5EF4-FFF2-40B4-BE49-F238E27FC236}">
                    <a16:creationId xmlns:a16="http://schemas.microsoft.com/office/drawing/2014/main" id="{80C9F845-5F51-6CD9-6E0B-A1A2CBAA035A}"/>
                  </a:ext>
                </a:extLst>
              </p:cNvPr>
              <p:cNvSpPr txBox="1"/>
              <p:nvPr/>
            </p:nvSpPr>
            <p:spPr>
              <a:xfrm>
                <a:off x="5807177" y="4188996"/>
                <a:ext cx="615909"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10</a:t>
                </a:r>
              </a:p>
            </p:txBody>
          </p:sp>
          <p:sp>
            <p:nvSpPr>
              <p:cNvPr id="34" name="TextBox 33">
                <a:extLst>
                  <a:ext uri="{FF2B5EF4-FFF2-40B4-BE49-F238E27FC236}">
                    <a16:creationId xmlns:a16="http://schemas.microsoft.com/office/drawing/2014/main" id="{9A21A5BA-BA76-1627-3E77-38ABD75F0230}"/>
                  </a:ext>
                </a:extLst>
              </p:cNvPr>
              <p:cNvSpPr txBox="1"/>
              <p:nvPr/>
            </p:nvSpPr>
            <p:spPr>
              <a:xfrm>
                <a:off x="5867744" y="4371306"/>
                <a:ext cx="288862"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5</a:t>
                </a:r>
              </a:p>
            </p:txBody>
          </p:sp>
          <p:sp>
            <p:nvSpPr>
              <p:cNvPr id="35" name="TextBox 34">
                <a:extLst>
                  <a:ext uri="{FF2B5EF4-FFF2-40B4-BE49-F238E27FC236}">
                    <a16:creationId xmlns:a16="http://schemas.microsoft.com/office/drawing/2014/main" id="{A91ED389-A0C1-B5E2-CB59-84D23D1C3332}"/>
                  </a:ext>
                </a:extLst>
              </p:cNvPr>
              <p:cNvSpPr txBox="1"/>
              <p:nvPr/>
            </p:nvSpPr>
            <p:spPr>
              <a:xfrm>
                <a:off x="5679290" y="4628619"/>
                <a:ext cx="721226"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$5.00</a:t>
                </a:r>
              </a:p>
            </p:txBody>
          </p:sp>
          <p:sp>
            <p:nvSpPr>
              <p:cNvPr id="36" name="TextBox 35">
                <a:extLst>
                  <a:ext uri="{FF2B5EF4-FFF2-40B4-BE49-F238E27FC236}">
                    <a16:creationId xmlns:a16="http://schemas.microsoft.com/office/drawing/2014/main" id="{190989BA-9EC5-8628-319F-906441EA46B5}"/>
                  </a:ext>
                </a:extLst>
              </p:cNvPr>
              <p:cNvSpPr txBox="1"/>
              <p:nvPr/>
            </p:nvSpPr>
            <p:spPr>
              <a:xfrm>
                <a:off x="5673194" y="4932401"/>
                <a:ext cx="883875" cy="2965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1" i="0" u="none" strike="noStrike" kern="0" cap="none" spc="0" normalizeH="0" baseline="0" noProof="0" dirty="0">
                    <a:ln>
                      <a:noFill/>
                    </a:ln>
                    <a:solidFill>
                      <a:srgbClr val="000000"/>
                    </a:solidFill>
                    <a:effectLst/>
                    <a:uLnTx/>
                    <a:uFillTx/>
                  </a:rPr>
                  <a:t>$25.00</a:t>
                </a:r>
              </a:p>
            </p:txBody>
          </p:sp>
          <p:sp>
            <p:nvSpPr>
              <p:cNvPr id="37" name="TextBox 36">
                <a:extLst>
                  <a:ext uri="{FF2B5EF4-FFF2-40B4-BE49-F238E27FC236}">
                    <a16:creationId xmlns:a16="http://schemas.microsoft.com/office/drawing/2014/main" id="{F0BDBA2D-2D6D-7ACB-EFD0-98163104A1D5}"/>
                  </a:ext>
                </a:extLst>
              </p:cNvPr>
              <p:cNvSpPr txBox="1"/>
              <p:nvPr/>
            </p:nvSpPr>
            <p:spPr>
              <a:xfrm>
                <a:off x="5895244" y="2712283"/>
                <a:ext cx="315531"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a:t>
                </a:r>
              </a:p>
            </p:txBody>
          </p:sp>
          <p:sp>
            <p:nvSpPr>
              <p:cNvPr id="38" name="TextBox 37">
                <a:extLst>
                  <a:ext uri="{FF2B5EF4-FFF2-40B4-BE49-F238E27FC236}">
                    <a16:creationId xmlns:a16="http://schemas.microsoft.com/office/drawing/2014/main" id="{DDEC2AF4-9D2F-AB2A-86E0-F013C71C3570}"/>
                  </a:ext>
                </a:extLst>
              </p:cNvPr>
              <p:cNvSpPr txBox="1"/>
              <p:nvPr/>
            </p:nvSpPr>
            <p:spPr>
              <a:xfrm flipH="1">
                <a:off x="5893703" y="2903634"/>
                <a:ext cx="308451"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a:t>
                </a:r>
              </a:p>
            </p:txBody>
          </p:sp>
          <p:sp>
            <p:nvSpPr>
              <p:cNvPr id="39" name="TextBox 38">
                <a:extLst>
                  <a:ext uri="{FF2B5EF4-FFF2-40B4-BE49-F238E27FC236}">
                    <a16:creationId xmlns:a16="http://schemas.microsoft.com/office/drawing/2014/main" id="{2F68136C-3149-5395-63A7-F5E5916A9CED}"/>
                  </a:ext>
                </a:extLst>
              </p:cNvPr>
              <p:cNvSpPr txBox="1"/>
              <p:nvPr/>
            </p:nvSpPr>
            <p:spPr>
              <a:xfrm flipH="1">
                <a:off x="5604185" y="3365775"/>
                <a:ext cx="776885" cy="2965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1" i="0" u="none" strike="noStrike" kern="0" cap="none" spc="0" normalizeH="0" baseline="0" noProof="0" dirty="0">
                    <a:ln>
                      <a:noFill/>
                    </a:ln>
                    <a:solidFill>
                      <a:srgbClr val="000000"/>
                    </a:solidFill>
                    <a:effectLst/>
                    <a:uLnTx/>
                    <a:uFillTx/>
                  </a:rPr>
                  <a:t>  $20.00</a:t>
                </a:r>
              </a:p>
            </p:txBody>
          </p:sp>
        </p:grpSp>
        <p:grpSp>
          <p:nvGrpSpPr>
            <p:cNvPr id="15" name="Group 14">
              <a:extLst>
                <a:ext uri="{FF2B5EF4-FFF2-40B4-BE49-F238E27FC236}">
                  <a16:creationId xmlns:a16="http://schemas.microsoft.com/office/drawing/2014/main" id="{CDCF6F96-99BA-AA7C-2938-FA755E0134F3}"/>
                </a:ext>
              </a:extLst>
            </p:cNvPr>
            <p:cNvGrpSpPr/>
            <p:nvPr/>
          </p:nvGrpSpPr>
          <p:grpSpPr>
            <a:xfrm>
              <a:off x="4849302" y="2659774"/>
              <a:ext cx="952884" cy="2516645"/>
              <a:chOff x="5604185" y="2712283"/>
              <a:chExt cx="952884" cy="2516645"/>
            </a:xfrm>
          </p:grpSpPr>
          <p:sp>
            <p:nvSpPr>
              <p:cNvPr id="20" name="TextBox 19">
                <a:extLst>
                  <a:ext uri="{FF2B5EF4-FFF2-40B4-BE49-F238E27FC236}">
                    <a16:creationId xmlns:a16="http://schemas.microsoft.com/office/drawing/2014/main" id="{A20A0CC6-E60F-C199-1C1E-0EA493E6C222}"/>
                  </a:ext>
                </a:extLst>
              </p:cNvPr>
              <p:cNvSpPr txBox="1"/>
              <p:nvPr/>
            </p:nvSpPr>
            <p:spPr>
              <a:xfrm>
                <a:off x="5884996" y="3097266"/>
                <a:ext cx="276896"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5</a:t>
                </a:r>
              </a:p>
            </p:txBody>
          </p:sp>
          <p:sp>
            <p:nvSpPr>
              <p:cNvPr id="21" name="TextBox 20">
                <a:extLst>
                  <a:ext uri="{FF2B5EF4-FFF2-40B4-BE49-F238E27FC236}">
                    <a16:creationId xmlns:a16="http://schemas.microsoft.com/office/drawing/2014/main" id="{3BE99649-C144-E1C7-7876-40A88EBC8F65}"/>
                  </a:ext>
                </a:extLst>
              </p:cNvPr>
              <p:cNvSpPr txBox="1"/>
              <p:nvPr/>
            </p:nvSpPr>
            <p:spPr>
              <a:xfrm>
                <a:off x="5824428" y="3810211"/>
                <a:ext cx="462650"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13</a:t>
                </a:r>
              </a:p>
            </p:txBody>
          </p:sp>
          <p:sp>
            <p:nvSpPr>
              <p:cNvPr id="22" name="TextBox 21">
                <a:extLst>
                  <a:ext uri="{FF2B5EF4-FFF2-40B4-BE49-F238E27FC236}">
                    <a16:creationId xmlns:a16="http://schemas.microsoft.com/office/drawing/2014/main" id="{10A27D96-5BAC-AB7B-DE21-4765EE64F8D1}"/>
                  </a:ext>
                </a:extLst>
              </p:cNvPr>
              <p:cNvSpPr txBox="1"/>
              <p:nvPr/>
            </p:nvSpPr>
            <p:spPr>
              <a:xfrm flipH="1">
                <a:off x="5824428" y="4004085"/>
                <a:ext cx="533830"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12</a:t>
                </a:r>
              </a:p>
            </p:txBody>
          </p:sp>
          <p:sp>
            <p:nvSpPr>
              <p:cNvPr id="23" name="TextBox 22">
                <a:extLst>
                  <a:ext uri="{FF2B5EF4-FFF2-40B4-BE49-F238E27FC236}">
                    <a16:creationId xmlns:a16="http://schemas.microsoft.com/office/drawing/2014/main" id="{7D731F49-412F-2147-EF95-616FE4287D9F}"/>
                  </a:ext>
                </a:extLst>
              </p:cNvPr>
              <p:cNvSpPr txBox="1"/>
              <p:nvPr/>
            </p:nvSpPr>
            <p:spPr>
              <a:xfrm>
                <a:off x="5807177" y="4188996"/>
                <a:ext cx="615909"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10</a:t>
                </a:r>
              </a:p>
            </p:txBody>
          </p:sp>
          <p:sp>
            <p:nvSpPr>
              <p:cNvPr id="24" name="TextBox 23">
                <a:extLst>
                  <a:ext uri="{FF2B5EF4-FFF2-40B4-BE49-F238E27FC236}">
                    <a16:creationId xmlns:a16="http://schemas.microsoft.com/office/drawing/2014/main" id="{57E34B2E-C7D8-A709-3866-924BBF273E9E}"/>
                  </a:ext>
                </a:extLst>
              </p:cNvPr>
              <p:cNvSpPr txBox="1"/>
              <p:nvPr/>
            </p:nvSpPr>
            <p:spPr>
              <a:xfrm>
                <a:off x="5867744" y="4371306"/>
                <a:ext cx="288862"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5</a:t>
                </a:r>
              </a:p>
            </p:txBody>
          </p:sp>
          <p:sp>
            <p:nvSpPr>
              <p:cNvPr id="25" name="TextBox 24">
                <a:extLst>
                  <a:ext uri="{FF2B5EF4-FFF2-40B4-BE49-F238E27FC236}">
                    <a16:creationId xmlns:a16="http://schemas.microsoft.com/office/drawing/2014/main" id="{AA279B9E-A335-5AC4-8042-996337FD7B66}"/>
                  </a:ext>
                </a:extLst>
              </p:cNvPr>
              <p:cNvSpPr txBox="1"/>
              <p:nvPr/>
            </p:nvSpPr>
            <p:spPr>
              <a:xfrm>
                <a:off x="5679290" y="4628619"/>
                <a:ext cx="721226"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$5.00</a:t>
                </a:r>
              </a:p>
            </p:txBody>
          </p:sp>
          <p:sp>
            <p:nvSpPr>
              <p:cNvPr id="26" name="TextBox 25">
                <a:extLst>
                  <a:ext uri="{FF2B5EF4-FFF2-40B4-BE49-F238E27FC236}">
                    <a16:creationId xmlns:a16="http://schemas.microsoft.com/office/drawing/2014/main" id="{89D3DED7-26BD-8D6C-1C93-63B51624EEC4}"/>
                  </a:ext>
                </a:extLst>
              </p:cNvPr>
              <p:cNvSpPr txBox="1"/>
              <p:nvPr/>
            </p:nvSpPr>
            <p:spPr>
              <a:xfrm>
                <a:off x="5673194" y="4932401"/>
                <a:ext cx="883875" cy="2965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1" i="0" u="none" strike="noStrike" kern="0" cap="none" spc="0" normalizeH="0" baseline="0" noProof="0" dirty="0">
                    <a:ln>
                      <a:noFill/>
                    </a:ln>
                    <a:solidFill>
                      <a:srgbClr val="000000"/>
                    </a:solidFill>
                    <a:effectLst/>
                    <a:uLnTx/>
                    <a:uFillTx/>
                  </a:rPr>
                  <a:t>$25.00</a:t>
                </a:r>
              </a:p>
            </p:txBody>
          </p:sp>
          <p:sp>
            <p:nvSpPr>
              <p:cNvPr id="27" name="TextBox 26">
                <a:extLst>
                  <a:ext uri="{FF2B5EF4-FFF2-40B4-BE49-F238E27FC236}">
                    <a16:creationId xmlns:a16="http://schemas.microsoft.com/office/drawing/2014/main" id="{D13C8D21-A355-4EDA-F7C2-21A2C208E591}"/>
                  </a:ext>
                </a:extLst>
              </p:cNvPr>
              <p:cNvSpPr txBox="1"/>
              <p:nvPr/>
            </p:nvSpPr>
            <p:spPr>
              <a:xfrm>
                <a:off x="5895244" y="2712283"/>
                <a:ext cx="315531"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a:t>
                </a:r>
              </a:p>
            </p:txBody>
          </p:sp>
          <p:sp>
            <p:nvSpPr>
              <p:cNvPr id="28" name="TextBox 27">
                <a:extLst>
                  <a:ext uri="{FF2B5EF4-FFF2-40B4-BE49-F238E27FC236}">
                    <a16:creationId xmlns:a16="http://schemas.microsoft.com/office/drawing/2014/main" id="{DA6D2032-F9ED-67C0-F244-56F600ECB11C}"/>
                  </a:ext>
                </a:extLst>
              </p:cNvPr>
              <p:cNvSpPr txBox="1"/>
              <p:nvPr/>
            </p:nvSpPr>
            <p:spPr>
              <a:xfrm flipH="1">
                <a:off x="5893703" y="2903634"/>
                <a:ext cx="308451" cy="3260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a:t>
                </a:r>
              </a:p>
            </p:txBody>
          </p:sp>
          <p:sp>
            <p:nvSpPr>
              <p:cNvPr id="29" name="TextBox 28">
                <a:extLst>
                  <a:ext uri="{FF2B5EF4-FFF2-40B4-BE49-F238E27FC236}">
                    <a16:creationId xmlns:a16="http://schemas.microsoft.com/office/drawing/2014/main" id="{D4C0A03F-9936-5799-36E7-09B71D06FF74}"/>
                  </a:ext>
                </a:extLst>
              </p:cNvPr>
              <p:cNvSpPr txBox="1"/>
              <p:nvPr/>
            </p:nvSpPr>
            <p:spPr>
              <a:xfrm flipH="1">
                <a:off x="5604185" y="3365775"/>
                <a:ext cx="776885" cy="2965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1" i="0" u="none" strike="noStrike" kern="0" cap="none" spc="0" normalizeH="0" baseline="0" noProof="0" dirty="0">
                    <a:ln>
                      <a:noFill/>
                    </a:ln>
                    <a:solidFill>
                      <a:srgbClr val="000000"/>
                    </a:solidFill>
                    <a:effectLst/>
                    <a:uLnTx/>
                    <a:uFillTx/>
                  </a:rPr>
                  <a:t>  $20.00</a:t>
                </a:r>
              </a:p>
            </p:txBody>
          </p:sp>
        </p:grpSp>
        <p:sp>
          <p:nvSpPr>
            <p:cNvPr id="16" name="TextBox 15">
              <a:extLst>
                <a:ext uri="{FF2B5EF4-FFF2-40B4-BE49-F238E27FC236}">
                  <a16:creationId xmlns:a16="http://schemas.microsoft.com/office/drawing/2014/main" id="{904B8E2F-9FB8-B72E-0CD3-32AAD0DC4CF3}"/>
                </a:ext>
              </a:extLst>
            </p:cNvPr>
            <p:cNvSpPr txBox="1"/>
            <p:nvPr/>
          </p:nvSpPr>
          <p:spPr>
            <a:xfrm>
              <a:off x="5590041" y="1623073"/>
              <a:ext cx="2235237" cy="2965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0" i="0" u="none" strike="noStrike" kern="0" cap="none" spc="0" normalizeH="0" baseline="0" noProof="0" dirty="0">
                  <a:ln>
                    <a:noFill/>
                  </a:ln>
                  <a:solidFill>
                    <a:srgbClr val="000000"/>
                  </a:solidFill>
                  <a:effectLst/>
                  <a:uLnTx/>
                  <a:uFillTx/>
                </a:rPr>
                <a:t>ABC  Elementary</a:t>
              </a:r>
            </a:p>
          </p:txBody>
        </p:sp>
        <p:sp>
          <p:nvSpPr>
            <p:cNvPr id="17" name="TextBox 16">
              <a:extLst>
                <a:ext uri="{FF2B5EF4-FFF2-40B4-BE49-F238E27FC236}">
                  <a16:creationId xmlns:a16="http://schemas.microsoft.com/office/drawing/2014/main" id="{97A5096C-E23C-51D8-1792-0A6FBAC78595}"/>
                </a:ext>
              </a:extLst>
            </p:cNvPr>
            <p:cNvSpPr txBox="1"/>
            <p:nvPr/>
          </p:nvSpPr>
          <p:spPr>
            <a:xfrm>
              <a:off x="7447799" y="1667697"/>
              <a:ext cx="348650" cy="2965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0" i="0" u="none" strike="noStrike" kern="0" cap="none" spc="0" normalizeH="0" baseline="0" noProof="0" dirty="0">
                  <a:ln>
                    <a:noFill/>
                  </a:ln>
                  <a:solidFill>
                    <a:srgbClr val="000000"/>
                  </a:solidFill>
                  <a:effectLst/>
                  <a:uLnTx/>
                  <a:uFillTx/>
                </a:rPr>
                <a:t>1</a:t>
              </a:r>
            </a:p>
          </p:txBody>
        </p:sp>
        <p:sp>
          <p:nvSpPr>
            <p:cNvPr id="18" name="TextBox 17">
              <a:extLst>
                <a:ext uri="{FF2B5EF4-FFF2-40B4-BE49-F238E27FC236}">
                  <a16:creationId xmlns:a16="http://schemas.microsoft.com/office/drawing/2014/main" id="{3B6B0B8E-FFDA-8715-C668-7B2C3BC9D60E}"/>
                </a:ext>
              </a:extLst>
            </p:cNvPr>
            <p:cNvSpPr txBox="1"/>
            <p:nvPr/>
          </p:nvSpPr>
          <p:spPr>
            <a:xfrm>
              <a:off x="5639795" y="1852733"/>
              <a:ext cx="1394714" cy="29652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0" i="0" u="none" strike="noStrike" kern="0" cap="none" spc="0" normalizeH="0" baseline="0" noProof="0" dirty="0">
                  <a:ln>
                    <a:noFill/>
                  </a:ln>
                  <a:solidFill>
                    <a:srgbClr val="000000"/>
                  </a:solidFill>
                  <a:effectLst/>
                  <a:uLnTx/>
                  <a:uFillTx/>
                </a:rPr>
                <a:t>Cole Winston</a:t>
              </a:r>
            </a:p>
          </p:txBody>
        </p:sp>
        <p:sp>
          <p:nvSpPr>
            <p:cNvPr id="19" name="TextBox 18">
              <a:extLst>
                <a:ext uri="{FF2B5EF4-FFF2-40B4-BE49-F238E27FC236}">
                  <a16:creationId xmlns:a16="http://schemas.microsoft.com/office/drawing/2014/main" id="{1E89AF25-8DD2-7624-494E-8127C623B3C5}"/>
                </a:ext>
              </a:extLst>
            </p:cNvPr>
            <p:cNvSpPr txBox="1"/>
            <p:nvPr/>
          </p:nvSpPr>
          <p:spPr>
            <a:xfrm>
              <a:off x="7174183" y="1891286"/>
              <a:ext cx="757509" cy="266763"/>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rgbClr val="000000"/>
                  </a:solidFill>
                </a:rPr>
                <a:t>8</a:t>
              </a:r>
              <a:r>
                <a:rPr kumimoji="0" lang="en-US" sz="1200" b="0" i="0" u="none" strike="noStrike" kern="0" cap="none" spc="0" normalizeH="0" baseline="0" noProof="0" dirty="0">
                  <a:ln>
                    <a:noFill/>
                  </a:ln>
                  <a:solidFill>
                    <a:srgbClr val="000000"/>
                  </a:solidFill>
                  <a:effectLst/>
                  <a:uLnTx/>
                  <a:uFillTx/>
                </a:rPr>
                <a:t>/21/24</a:t>
              </a:r>
            </a:p>
          </p:txBody>
        </p:sp>
      </p:grpSp>
      <p:grpSp>
        <p:nvGrpSpPr>
          <p:cNvPr id="40" name="Group 39">
            <a:extLst>
              <a:ext uri="{FF2B5EF4-FFF2-40B4-BE49-F238E27FC236}">
                <a16:creationId xmlns:a16="http://schemas.microsoft.com/office/drawing/2014/main" id="{40E4630A-0733-61D7-159E-0826473D057B}"/>
              </a:ext>
            </a:extLst>
          </p:cNvPr>
          <p:cNvGrpSpPr/>
          <p:nvPr/>
        </p:nvGrpSpPr>
        <p:grpSpPr>
          <a:xfrm>
            <a:off x="810424" y="3889213"/>
            <a:ext cx="1299657" cy="647047"/>
            <a:chOff x="2962954" y="4148764"/>
            <a:chExt cx="1907996" cy="978918"/>
          </a:xfrm>
        </p:grpSpPr>
        <p:grpSp>
          <p:nvGrpSpPr>
            <p:cNvPr id="41" name="Group 40">
              <a:extLst>
                <a:ext uri="{FF2B5EF4-FFF2-40B4-BE49-F238E27FC236}">
                  <a16:creationId xmlns:a16="http://schemas.microsoft.com/office/drawing/2014/main" id="{1A59B467-F445-AA33-8424-62D2FC8E45DA}"/>
                </a:ext>
              </a:extLst>
            </p:cNvPr>
            <p:cNvGrpSpPr/>
            <p:nvPr/>
          </p:nvGrpSpPr>
          <p:grpSpPr>
            <a:xfrm>
              <a:off x="2962954" y="4148764"/>
              <a:ext cx="1901899" cy="978918"/>
              <a:chOff x="496499" y="5457825"/>
              <a:chExt cx="1901899" cy="978918"/>
            </a:xfrm>
          </p:grpSpPr>
          <p:sp>
            <p:nvSpPr>
              <p:cNvPr id="43" name="Rectangle 42">
                <a:extLst>
                  <a:ext uri="{FF2B5EF4-FFF2-40B4-BE49-F238E27FC236}">
                    <a16:creationId xmlns:a16="http://schemas.microsoft.com/office/drawing/2014/main" id="{D55A7793-8AAB-3FE2-1D1C-A83E96C79F8A}"/>
                  </a:ext>
                </a:extLst>
              </p:cNvPr>
              <p:cNvSpPr/>
              <p:nvPr/>
            </p:nvSpPr>
            <p:spPr>
              <a:xfrm>
                <a:off x="496499" y="5457825"/>
                <a:ext cx="1901899" cy="978918"/>
              </a:xfrm>
              <a:prstGeom prst="rect">
                <a:avLst/>
              </a:prstGeom>
              <a:solidFill>
                <a:sysClr val="window" lastClr="FFFFFF">
                  <a:lumMod val="50000"/>
                </a:sys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cxnSp>
            <p:nvCxnSpPr>
              <p:cNvPr id="44" name="Straight Connector 43">
                <a:extLst>
                  <a:ext uri="{FF2B5EF4-FFF2-40B4-BE49-F238E27FC236}">
                    <a16:creationId xmlns:a16="http://schemas.microsoft.com/office/drawing/2014/main" id="{F0CACB84-F24E-8942-0E1A-21EEEFF4357A}"/>
                  </a:ext>
                </a:extLst>
              </p:cNvPr>
              <p:cNvCxnSpPr/>
              <p:nvPr/>
            </p:nvCxnSpPr>
            <p:spPr>
              <a:xfrm>
                <a:off x="496499" y="5543862"/>
                <a:ext cx="1901899"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pic>
          <p:nvPicPr>
            <p:cNvPr id="42" name="Picture 41">
              <a:extLst>
                <a:ext uri="{FF2B5EF4-FFF2-40B4-BE49-F238E27FC236}">
                  <a16:creationId xmlns:a16="http://schemas.microsoft.com/office/drawing/2014/main" id="{8382190C-50A6-8ADA-776A-0E23EAF92C6A}"/>
                </a:ext>
              </a:extLst>
            </p:cNvPr>
            <p:cNvPicPr>
              <a:picLocks noChangeAspect="1"/>
            </p:cNvPicPr>
            <p:nvPr/>
          </p:nvPicPr>
          <p:blipFill rotWithShape="1">
            <a:blip r:embed="rId6"/>
            <a:srcRect t="39549" b="35753"/>
            <a:stretch/>
          </p:blipFill>
          <p:spPr>
            <a:xfrm>
              <a:off x="3045875" y="4481641"/>
              <a:ext cx="1825075" cy="450759"/>
            </a:xfrm>
            <a:prstGeom prst="rect">
              <a:avLst/>
            </a:prstGeom>
          </p:spPr>
        </p:pic>
      </p:grpSp>
      <p:grpSp>
        <p:nvGrpSpPr>
          <p:cNvPr id="45" name="Group 44">
            <a:extLst>
              <a:ext uri="{FF2B5EF4-FFF2-40B4-BE49-F238E27FC236}">
                <a16:creationId xmlns:a16="http://schemas.microsoft.com/office/drawing/2014/main" id="{2A11A97C-A5B0-391E-288E-79F7FD0B514B}"/>
              </a:ext>
            </a:extLst>
          </p:cNvPr>
          <p:cNvGrpSpPr/>
          <p:nvPr/>
        </p:nvGrpSpPr>
        <p:grpSpPr>
          <a:xfrm>
            <a:off x="7153753" y="2689672"/>
            <a:ext cx="1162047" cy="3136842"/>
            <a:chOff x="7524229" y="2051262"/>
            <a:chExt cx="1162045" cy="3136843"/>
          </a:xfrm>
        </p:grpSpPr>
        <p:sp>
          <p:nvSpPr>
            <p:cNvPr id="46" name="TextBox 45">
              <a:extLst>
                <a:ext uri="{FF2B5EF4-FFF2-40B4-BE49-F238E27FC236}">
                  <a16:creationId xmlns:a16="http://schemas.microsoft.com/office/drawing/2014/main" id="{D42BC98E-D184-6F25-0552-CDA8D01C0EB8}"/>
                </a:ext>
              </a:extLst>
            </p:cNvPr>
            <p:cNvSpPr txBox="1"/>
            <p:nvPr/>
          </p:nvSpPr>
          <p:spPr>
            <a:xfrm>
              <a:off x="7793573" y="2051262"/>
              <a:ext cx="34048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2</a:t>
              </a:r>
            </a:p>
          </p:txBody>
        </p:sp>
        <p:sp>
          <p:nvSpPr>
            <p:cNvPr id="47" name="TextBox 46">
              <a:extLst>
                <a:ext uri="{FF2B5EF4-FFF2-40B4-BE49-F238E27FC236}">
                  <a16:creationId xmlns:a16="http://schemas.microsoft.com/office/drawing/2014/main" id="{AFEC4616-8665-BED4-E70C-7FFFF99EDBBF}"/>
                </a:ext>
              </a:extLst>
            </p:cNvPr>
            <p:cNvSpPr txBox="1"/>
            <p:nvPr/>
          </p:nvSpPr>
          <p:spPr>
            <a:xfrm>
              <a:off x="7782793" y="2247058"/>
              <a:ext cx="28886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4</a:t>
              </a:r>
            </a:p>
          </p:txBody>
        </p:sp>
        <p:sp>
          <p:nvSpPr>
            <p:cNvPr id="48" name="TextBox 47">
              <a:extLst>
                <a:ext uri="{FF2B5EF4-FFF2-40B4-BE49-F238E27FC236}">
                  <a16:creationId xmlns:a16="http://schemas.microsoft.com/office/drawing/2014/main" id="{DB5036D1-6FF7-54F2-6166-96F117B13BC6}"/>
                </a:ext>
              </a:extLst>
            </p:cNvPr>
            <p:cNvSpPr txBox="1"/>
            <p:nvPr/>
          </p:nvSpPr>
          <p:spPr>
            <a:xfrm>
              <a:off x="7776359" y="2467675"/>
              <a:ext cx="28886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7</a:t>
              </a:r>
            </a:p>
          </p:txBody>
        </p:sp>
        <p:sp>
          <p:nvSpPr>
            <p:cNvPr id="49" name="TextBox 48">
              <a:extLst>
                <a:ext uri="{FF2B5EF4-FFF2-40B4-BE49-F238E27FC236}">
                  <a16:creationId xmlns:a16="http://schemas.microsoft.com/office/drawing/2014/main" id="{4CFACE3B-B63B-9D91-345A-51F7ABDF7B61}"/>
                </a:ext>
              </a:extLst>
            </p:cNvPr>
            <p:cNvSpPr txBox="1"/>
            <p:nvPr/>
          </p:nvSpPr>
          <p:spPr>
            <a:xfrm>
              <a:off x="7569936" y="2733743"/>
              <a:ext cx="933713" cy="3079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1" i="0" u="none" strike="noStrike" kern="0" cap="none" spc="0" normalizeH="0" baseline="0" noProof="0" dirty="0">
                  <a:ln>
                    <a:noFill/>
                  </a:ln>
                  <a:solidFill>
                    <a:srgbClr val="000000"/>
                  </a:solidFill>
                  <a:effectLst/>
                  <a:uLnTx/>
                  <a:uFillTx/>
                </a:rPr>
                <a:t>$47.00</a:t>
              </a:r>
            </a:p>
          </p:txBody>
        </p:sp>
        <p:sp>
          <p:nvSpPr>
            <p:cNvPr id="50" name="TextBox 49">
              <a:extLst>
                <a:ext uri="{FF2B5EF4-FFF2-40B4-BE49-F238E27FC236}">
                  <a16:creationId xmlns:a16="http://schemas.microsoft.com/office/drawing/2014/main" id="{FF227FD3-081E-7131-711B-528522FDE20D}"/>
                </a:ext>
              </a:extLst>
            </p:cNvPr>
            <p:cNvSpPr txBox="1"/>
            <p:nvPr/>
          </p:nvSpPr>
          <p:spPr>
            <a:xfrm>
              <a:off x="7717303" y="3200201"/>
              <a:ext cx="53511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23</a:t>
              </a:r>
            </a:p>
          </p:txBody>
        </p:sp>
        <p:sp>
          <p:nvSpPr>
            <p:cNvPr id="51" name="TextBox 50">
              <a:extLst>
                <a:ext uri="{FF2B5EF4-FFF2-40B4-BE49-F238E27FC236}">
                  <a16:creationId xmlns:a16="http://schemas.microsoft.com/office/drawing/2014/main" id="{138444CB-5FDC-2AC7-EDEE-DEA92881858D}"/>
                </a:ext>
              </a:extLst>
            </p:cNvPr>
            <p:cNvSpPr txBox="1"/>
            <p:nvPr/>
          </p:nvSpPr>
          <p:spPr>
            <a:xfrm>
              <a:off x="7707963" y="3396607"/>
              <a:ext cx="55379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15</a:t>
              </a:r>
            </a:p>
          </p:txBody>
        </p:sp>
        <p:sp>
          <p:nvSpPr>
            <p:cNvPr id="52" name="TextBox 51">
              <a:extLst>
                <a:ext uri="{FF2B5EF4-FFF2-40B4-BE49-F238E27FC236}">
                  <a16:creationId xmlns:a16="http://schemas.microsoft.com/office/drawing/2014/main" id="{7A11FF84-FC3B-4A10-484C-62F32E5517D1}"/>
                </a:ext>
              </a:extLst>
            </p:cNvPr>
            <p:cNvSpPr txBox="1"/>
            <p:nvPr/>
          </p:nvSpPr>
          <p:spPr>
            <a:xfrm>
              <a:off x="7704762" y="3599493"/>
              <a:ext cx="52248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19</a:t>
              </a:r>
            </a:p>
          </p:txBody>
        </p:sp>
        <p:sp>
          <p:nvSpPr>
            <p:cNvPr id="53" name="TextBox 52">
              <a:extLst>
                <a:ext uri="{FF2B5EF4-FFF2-40B4-BE49-F238E27FC236}">
                  <a16:creationId xmlns:a16="http://schemas.microsoft.com/office/drawing/2014/main" id="{5944CA71-509A-3C55-8DCB-CF314007C49F}"/>
                </a:ext>
              </a:extLst>
            </p:cNvPr>
            <p:cNvSpPr txBox="1"/>
            <p:nvPr/>
          </p:nvSpPr>
          <p:spPr>
            <a:xfrm>
              <a:off x="7696581" y="3789362"/>
              <a:ext cx="39305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15</a:t>
              </a:r>
            </a:p>
          </p:txBody>
        </p:sp>
        <p:sp>
          <p:nvSpPr>
            <p:cNvPr id="54" name="TextBox 53">
              <a:extLst>
                <a:ext uri="{FF2B5EF4-FFF2-40B4-BE49-F238E27FC236}">
                  <a16:creationId xmlns:a16="http://schemas.microsoft.com/office/drawing/2014/main" id="{3AB32DEC-C09E-B974-D0CD-3CAB161B57F1}"/>
                </a:ext>
              </a:extLst>
            </p:cNvPr>
            <p:cNvSpPr txBox="1"/>
            <p:nvPr/>
          </p:nvSpPr>
          <p:spPr>
            <a:xfrm>
              <a:off x="7572193" y="4060126"/>
              <a:ext cx="78323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$8.35</a:t>
              </a:r>
            </a:p>
          </p:txBody>
        </p:sp>
        <p:sp>
          <p:nvSpPr>
            <p:cNvPr id="55" name="TextBox 54">
              <a:extLst>
                <a:ext uri="{FF2B5EF4-FFF2-40B4-BE49-F238E27FC236}">
                  <a16:creationId xmlns:a16="http://schemas.microsoft.com/office/drawing/2014/main" id="{F3AFCD62-BF3A-3B34-BA07-426E3ECBE3EF}"/>
                </a:ext>
              </a:extLst>
            </p:cNvPr>
            <p:cNvSpPr txBox="1"/>
            <p:nvPr/>
          </p:nvSpPr>
          <p:spPr>
            <a:xfrm>
              <a:off x="7558480" y="4632348"/>
              <a:ext cx="61907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rPr>
                <a:t>$25.00</a:t>
              </a:r>
            </a:p>
          </p:txBody>
        </p:sp>
        <p:sp>
          <p:nvSpPr>
            <p:cNvPr id="56" name="TextBox 55">
              <a:extLst>
                <a:ext uri="{FF2B5EF4-FFF2-40B4-BE49-F238E27FC236}">
                  <a16:creationId xmlns:a16="http://schemas.microsoft.com/office/drawing/2014/main" id="{74CC754F-042D-7288-8954-0977119ABADC}"/>
                </a:ext>
              </a:extLst>
            </p:cNvPr>
            <p:cNvSpPr txBox="1"/>
            <p:nvPr/>
          </p:nvSpPr>
          <p:spPr>
            <a:xfrm>
              <a:off x="7558480" y="4880200"/>
              <a:ext cx="1127794" cy="3079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1" b="1" i="0" u="none" strike="noStrike" kern="0" cap="none" spc="0" normalizeH="0" baseline="0" noProof="0" dirty="0">
                  <a:ln>
                    <a:noFill/>
                  </a:ln>
                  <a:solidFill>
                    <a:srgbClr val="000000"/>
                  </a:solidFill>
                  <a:effectLst/>
                  <a:uLnTx/>
                  <a:uFillTx/>
                </a:rPr>
                <a:t>$30.35</a:t>
              </a:r>
            </a:p>
          </p:txBody>
        </p:sp>
        <p:sp>
          <p:nvSpPr>
            <p:cNvPr id="57" name="TextBox 56">
              <a:extLst>
                <a:ext uri="{FF2B5EF4-FFF2-40B4-BE49-F238E27FC236}">
                  <a16:creationId xmlns:a16="http://schemas.microsoft.com/office/drawing/2014/main" id="{BE0A611B-06FC-EC2F-6551-4015878E7C30}"/>
                </a:ext>
              </a:extLst>
            </p:cNvPr>
            <p:cNvSpPr txBox="1"/>
            <p:nvPr/>
          </p:nvSpPr>
          <p:spPr>
            <a:xfrm>
              <a:off x="7524229" y="4346652"/>
              <a:ext cx="98523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$55.35</a:t>
              </a:r>
            </a:p>
          </p:txBody>
        </p:sp>
      </p:grpSp>
      <p:sp>
        <p:nvSpPr>
          <p:cNvPr id="58" name="TextBox 57">
            <a:extLst>
              <a:ext uri="{FF2B5EF4-FFF2-40B4-BE49-F238E27FC236}">
                <a16:creationId xmlns:a16="http://schemas.microsoft.com/office/drawing/2014/main" id="{3F3BA114-2559-B560-F280-EF9393E1BA53}"/>
              </a:ext>
            </a:extLst>
          </p:cNvPr>
          <p:cNvSpPr txBox="1"/>
          <p:nvPr/>
        </p:nvSpPr>
        <p:spPr>
          <a:xfrm>
            <a:off x="5646105" y="5980111"/>
            <a:ext cx="1408644" cy="400110"/>
          </a:xfrm>
          <a:prstGeom prst="rect">
            <a:avLst/>
          </a:prstGeom>
          <a:noFill/>
        </p:spPr>
        <p:txBody>
          <a:bodyPr wrap="square" rtlCol="0">
            <a:spAutoFit/>
          </a:bodyPr>
          <a:lstStyle/>
          <a:p>
            <a:r>
              <a:rPr lang="en-US" sz="2000" dirty="0">
                <a:solidFill>
                  <a:srgbClr val="000000"/>
                </a:solidFill>
                <a:latin typeface="Brush Script MT" panose="03060802040406070304" pitchFamily="66" charset="0"/>
              </a:rPr>
              <a:t>Ryan Kate</a:t>
            </a:r>
          </a:p>
        </p:txBody>
      </p:sp>
      <p:sp>
        <p:nvSpPr>
          <p:cNvPr id="59" name="TextBox 58">
            <a:extLst>
              <a:ext uri="{FF2B5EF4-FFF2-40B4-BE49-F238E27FC236}">
                <a16:creationId xmlns:a16="http://schemas.microsoft.com/office/drawing/2014/main" id="{30A4A2AE-FEF3-D848-E14F-839E8CFA1A4B}"/>
              </a:ext>
            </a:extLst>
          </p:cNvPr>
          <p:cNvSpPr txBox="1"/>
          <p:nvPr/>
        </p:nvSpPr>
        <p:spPr>
          <a:xfrm>
            <a:off x="5592878" y="6263594"/>
            <a:ext cx="1408644" cy="461665"/>
          </a:xfrm>
          <a:prstGeom prst="rect">
            <a:avLst/>
          </a:prstGeom>
          <a:noFill/>
        </p:spPr>
        <p:txBody>
          <a:bodyPr wrap="square" rtlCol="0">
            <a:spAutoFit/>
          </a:bodyPr>
          <a:lstStyle/>
          <a:p>
            <a:r>
              <a:rPr lang="en-US" sz="2400" dirty="0">
                <a:solidFill>
                  <a:srgbClr val="000000"/>
                </a:solidFill>
                <a:latin typeface="French Script MT" panose="03020402040607040605" pitchFamily="66" charset="0"/>
              </a:rPr>
              <a:t>Cole Winston</a:t>
            </a:r>
          </a:p>
        </p:txBody>
      </p:sp>
      <p:sp>
        <p:nvSpPr>
          <p:cNvPr id="60" name="TextBox 59">
            <a:extLst>
              <a:ext uri="{FF2B5EF4-FFF2-40B4-BE49-F238E27FC236}">
                <a16:creationId xmlns:a16="http://schemas.microsoft.com/office/drawing/2014/main" id="{4E85DD69-B9A8-A5D0-C479-88EE758CF531}"/>
              </a:ext>
            </a:extLst>
          </p:cNvPr>
          <p:cNvSpPr txBox="1"/>
          <p:nvPr/>
        </p:nvSpPr>
        <p:spPr>
          <a:xfrm>
            <a:off x="7412311" y="5999302"/>
            <a:ext cx="1408644" cy="461665"/>
          </a:xfrm>
          <a:prstGeom prst="rect">
            <a:avLst/>
          </a:prstGeom>
          <a:noFill/>
        </p:spPr>
        <p:txBody>
          <a:bodyPr wrap="square" rtlCol="0">
            <a:spAutoFit/>
          </a:bodyPr>
          <a:lstStyle/>
          <a:p>
            <a:r>
              <a:rPr lang="en-US" sz="2400" dirty="0">
                <a:solidFill>
                  <a:srgbClr val="000000"/>
                </a:solidFill>
                <a:latin typeface="French Script MT" panose="03020402040607040605" pitchFamily="66" charset="0"/>
              </a:rPr>
              <a:t>Cole Winston</a:t>
            </a:r>
          </a:p>
        </p:txBody>
      </p:sp>
    </p:spTree>
    <p:extLst>
      <p:ext uri="{BB962C8B-B14F-4D97-AF65-F5344CB8AC3E}">
        <p14:creationId xmlns:p14="http://schemas.microsoft.com/office/powerpoint/2010/main" val="31560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1000"/>
                                        <p:tgtEl>
                                          <p:spTgt spid="4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A8556F-F764-50EA-4007-6CF914FC2979}"/>
              </a:ext>
            </a:extLst>
          </p:cNvPr>
          <p:cNvPicPr>
            <a:picLocks noChangeAspect="1"/>
          </p:cNvPicPr>
          <p:nvPr/>
        </p:nvPicPr>
        <p:blipFill rotWithShape="1">
          <a:blip r:embed="rId3"/>
          <a:srcRect l="4747" t="847" r="5558"/>
          <a:stretch/>
        </p:blipFill>
        <p:spPr>
          <a:xfrm>
            <a:off x="-7914" y="2"/>
            <a:ext cx="10352073" cy="6893492"/>
          </a:xfrm>
          <a:prstGeom prst="rect">
            <a:avLst/>
          </a:prstGeom>
        </p:spPr>
      </p:pic>
      <p:sp>
        <p:nvSpPr>
          <p:cNvPr id="3" name="AutoShape 3">
            <a:extLst>
              <a:ext uri="{FF2B5EF4-FFF2-40B4-BE49-F238E27FC236}">
                <a16:creationId xmlns:a16="http://schemas.microsoft.com/office/drawing/2014/main" id="{EBF80054-DE5B-1E99-F8C7-175F90224599}"/>
              </a:ext>
            </a:extLst>
          </p:cNvPr>
          <p:cNvSpPr>
            <a:spLocks noChangeAspect="1" noChangeArrowheads="1" noTextEdit="1"/>
          </p:cNvSpPr>
          <p:nvPr/>
        </p:nvSpPr>
        <p:spPr bwMode="auto">
          <a:xfrm>
            <a:off x="326576" y="1159463"/>
            <a:ext cx="2194560" cy="197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endParaRPr lang="en-US" sz="1801"/>
          </a:p>
        </p:txBody>
      </p:sp>
      <p:pic>
        <p:nvPicPr>
          <p:cNvPr id="4" name="Picture 3">
            <a:extLst>
              <a:ext uri="{FF2B5EF4-FFF2-40B4-BE49-F238E27FC236}">
                <a16:creationId xmlns:a16="http://schemas.microsoft.com/office/drawing/2014/main" id="{2BF4158E-1CE2-3AF2-457B-C2711863A6C6}"/>
              </a:ext>
            </a:extLst>
          </p:cNvPr>
          <p:cNvPicPr>
            <a:picLocks noChangeAspect="1"/>
          </p:cNvPicPr>
          <p:nvPr/>
        </p:nvPicPr>
        <p:blipFill>
          <a:blip r:embed="rId4"/>
          <a:stretch>
            <a:fillRect/>
          </a:stretch>
        </p:blipFill>
        <p:spPr>
          <a:xfrm>
            <a:off x="-2651888" y="1785173"/>
            <a:ext cx="1299657" cy="3964609"/>
          </a:xfrm>
          <a:prstGeom prst="rect">
            <a:avLst/>
          </a:prstGeom>
        </p:spPr>
      </p:pic>
      <p:grpSp>
        <p:nvGrpSpPr>
          <p:cNvPr id="5" name="Group 4">
            <a:extLst>
              <a:ext uri="{FF2B5EF4-FFF2-40B4-BE49-F238E27FC236}">
                <a16:creationId xmlns:a16="http://schemas.microsoft.com/office/drawing/2014/main" id="{5D54BDE3-101E-E4F5-D122-52DCC365560D}"/>
              </a:ext>
            </a:extLst>
          </p:cNvPr>
          <p:cNvGrpSpPr/>
          <p:nvPr/>
        </p:nvGrpSpPr>
        <p:grpSpPr>
          <a:xfrm>
            <a:off x="-2630799" y="3937744"/>
            <a:ext cx="1295504" cy="647047"/>
            <a:chOff x="2962954" y="4148764"/>
            <a:chExt cx="1907996" cy="978918"/>
          </a:xfrm>
        </p:grpSpPr>
        <p:grpSp>
          <p:nvGrpSpPr>
            <p:cNvPr id="6" name="Group 5">
              <a:extLst>
                <a:ext uri="{FF2B5EF4-FFF2-40B4-BE49-F238E27FC236}">
                  <a16:creationId xmlns:a16="http://schemas.microsoft.com/office/drawing/2014/main" id="{1C5890E8-E320-0DA2-22D0-1C807F649AC4}"/>
                </a:ext>
              </a:extLst>
            </p:cNvPr>
            <p:cNvGrpSpPr/>
            <p:nvPr/>
          </p:nvGrpSpPr>
          <p:grpSpPr>
            <a:xfrm>
              <a:off x="2962954" y="4148764"/>
              <a:ext cx="1901899" cy="978918"/>
              <a:chOff x="496499" y="5457825"/>
              <a:chExt cx="1901899" cy="978918"/>
            </a:xfrm>
          </p:grpSpPr>
          <p:sp>
            <p:nvSpPr>
              <p:cNvPr id="8" name="Rectangle 7">
                <a:extLst>
                  <a:ext uri="{FF2B5EF4-FFF2-40B4-BE49-F238E27FC236}">
                    <a16:creationId xmlns:a16="http://schemas.microsoft.com/office/drawing/2014/main" id="{581FE687-C190-DABE-30F8-B30085D38A9E}"/>
                  </a:ext>
                </a:extLst>
              </p:cNvPr>
              <p:cNvSpPr/>
              <p:nvPr/>
            </p:nvSpPr>
            <p:spPr>
              <a:xfrm>
                <a:off x="496499" y="5457825"/>
                <a:ext cx="1901899" cy="978918"/>
              </a:xfrm>
              <a:prstGeom prst="rect">
                <a:avLst/>
              </a:prstGeom>
              <a:solidFill>
                <a:schemeClr val="bg1">
                  <a:lumMod val="50000"/>
                </a:schemeClr>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cxnSp>
            <p:nvCxnSpPr>
              <p:cNvPr id="9" name="Straight Connector 8">
                <a:extLst>
                  <a:ext uri="{FF2B5EF4-FFF2-40B4-BE49-F238E27FC236}">
                    <a16:creationId xmlns:a16="http://schemas.microsoft.com/office/drawing/2014/main" id="{BC97EAF9-7C21-ACC4-2D05-A393695058F7}"/>
                  </a:ext>
                </a:extLst>
              </p:cNvPr>
              <p:cNvCxnSpPr/>
              <p:nvPr/>
            </p:nvCxnSpPr>
            <p:spPr>
              <a:xfrm>
                <a:off x="496499" y="5543862"/>
                <a:ext cx="190189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7" name="Picture 6">
              <a:extLst>
                <a:ext uri="{FF2B5EF4-FFF2-40B4-BE49-F238E27FC236}">
                  <a16:creationId xmlns:a16="http://schemas.microsoft.com/office/drawing/2014/main" id="{EF3F87AA-C675-0012-1002-90D488653147}"/>
                </a:ext>
              </a:extLst>
            </p:cNvPr>
            <p:cNvPicPr>
              <a:picLocks noChangeAspect="1"/>
            </p:cNvPicPr>
            <p:nvPr/>
          </p:nvPicPr>
          <p:blipFill rotWithShape="1">
            <a:blip r:embed="rId5"/>
            <a:srcRect t="39549" b="35753"/>
            <a:stretch/>
          </p:blipFill>
          <p:spPr>
            <a:xfrm>
              <a:off x="3045875" y="4481641"/>
              <a:ext cx="1825075" cy="450759"/>
            </a:xfrm>
            <a:prstGeom prst="rect">
              <a:avLst/>
            </a:prstGeom>
          </p:spPr>
        </p:pic>
      </p:grpSp>
      <p:pic>
        <p:nvPicPr>
          <p:cNvPr id="10" name="Picture 9">
            <a:extLst>
              <a:ext uri="{FF2B5EF4-FFF2-40B4-BE49-F238E27FC236}">
                <a16:creationId xmlns:a16="http://schemas.microsoft.com/office/drawing/2014/main" id="{73719D20-1B9E-1A9A-15B5-AA5E06A6A97C}"/>
              </a:ext>
            </a:extLst>
          </p:cNvPr>
          <p:cNvPicPr>
            <a:picLocks noChangeAspect="1"/>
          </p:cNvPicPr>
          <p:nvPr/>
        </p:nvPicPr>
        <p:blipFill>
          <a:blip r:embed="rId6"/>
          <a:stretch>
            <a:fillRect/>
          </a:stretch>
        </p:blipFill>
        <p:spPr>
          <a:xfrm>
            <a:off x="-1743493" y="1680694"/>
            <a:ext cx="1477854" cy="4173569"/>
          </a:xfrm>
          <a:prstGeom prst="rect">
            <a:avLst/>
          </a:prstGeom>
        </p:spPr>
      </p:pic>
      <p:grpSp>
        <p:nvGrpSpPr>
          <p:cNvPr id="11" name="Group 10">
            <a:extLst>
              <a:ext uri="{FF2B5EF4-FFF2-40B4-BE49-F238E27FC236}">
                <a16:creationId xmlns:a16="http://schemas.microsoft.com/office/drawing/2014/main" id="{908A0666-C19B-951A-05CA-4D496FF04174}"/>
              </a:ext>
            </a:extLst>
          </p:cNvPr>
          <p:cNvGrpSpPr/>
          <p:nvPr/>
        </p:nvGrpSpPr>
        <p:grpSpPr>
          <a:xfrm>
            <a:off x="-1612274" y="3880875"/>
            <a:ext cx="1299657" cy="647047"/>
            <a:chOff x="2962954" y="4148764"/>
            <a:chExt cx="1907996" cy="978918"/>
          </a:xfrm>
        </p:grpSpPr>
        <p:grpSp>
          <p:nvGrpSpPr>
            <p:cNvPr id="12" name="Group 11">
              <a:extLst>
                <a:ext uri="{FF2B5EF4-FFF2-40B4-BE49-F238E27FC236}">
                  <a16:creationId xmlns:a16="http://schemas.microsoft.com/office/drawing/2014/main" id="{79A89C37-573B-2ECC-0E4C-42B755B20753}"/>
                </a:ext>
              </a:extLst>
            </p:cNvPr>
            <p:cNvGrpSpPr/>
            <p:nvPr/>
          </p:nvGrpSpPr>
          <p:grpSpPr>
            <a:xfrm>
              <a:off x="2962954" y="4148764"/>
              <a:ext cx="1901899" cy="978918"/>
              <a:chOff x="496499" y="5457825"/>
              <a:chExt cx="1901899" cy="978918"/>
            </a:xfrm>
          </p:grpSpPr>
          <p:sp>
            <p:nvSpPr>
              <p:cNvPr id="14" name="Rectangle 13">
                <a:extLst>
                  <a:ext uri="{FF2B5EF4-FFF2-40B4-BE49-F238E27FC236}">
                    <a16:creationId xmlns:a16="http://schemas.microsoft.com/office/drawing/2014/main" id="{5A414350-B62A-064D-85E8-41399E337241}"/>
                  </a:ext>
                </a:extLst>
              </p:cNvPr>
              <p:cNvSpPr/>
              <p:nvPr/>
            </p:nvSpPr>
            <p:spPr>
              <a:xfrm>
                <a:off x="496499" y="5457825"/>
                <a:ext cx="1901899" cy="978918"/>
              </a:xfrm>
              <a:prstGeom prst="rect">
                <a:avLst/>
              </a:prstGeom>
              <a:solidFill>
                <a:schemeClr val="bg1">
                  <a:lumMod val="50000"/>
                </a:schemeClr>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cxnSp>
            <p:nvCxnSpPr>
              <p:cNvPr id="15" name="Straight Connector 14">
                <a:extLst>
                  <a:ext uri="{FF2B5EF4-FFF2-40B4-BE49-F238E27FC236}">
                    <a16:creationId xmlns:a16="http://schemas.microsoft.com/office/drawing/2014/main" id="{63D58807-D9F6-6A1B-DFC4-FBCDFCD09516}"/>
                  </a:ext>
                </a:extLst>
              </p:cNvPr>
              <p:cNvCxnSpPr/>
              <p:nvPr/>
            </p:nvCxnSpPr>
            <p:spPr>
              <a:xfrm>
                <a:off x="496499" y="5543862"/>
                <a:ext cx="190189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13" name="Picture 12">
              <a:extLst>
                <a:ext uri="{FF2B5EF4-FFF2-40B4-BE49-F238E27FC236}">
                  <a16:creationId xmlns:a16="http://schemas.microsoft.com/office/drawing/2014/main" id="{77C52DE5-F75F-EBFF-4D67-2248526DB25B}"/>
                </a:ext>
              </a:extLst>
            </p:cNvPr>
            <p:cNvPicPr>
              <a:picLocks noChangeAspect="1"/>
            </p:cNvPicPr>
            <p:nvPr/>
          </p:nvPicPr>
          <p:blipFill rotWithShape="1">
            <a:blip r:embed="rId5"/>
            <a:srcRect t="39549" b="35753"/>
            <a:stretch/>
          </p:blipFill>
          <p:spPr>
            <a:xfrm>
              <a:off x="3045875" y="4481641"/>
              <a:ext cx="1825075" cy="450759"/>
            </a:xfrm>
            <a:prstGeom prst="rect">
              <a:avLst/>
            </a:prstGeom>
          </p:spPr>
        </p:pic>
      </p:grpSp>
      <p:sp>
        <p:nvSpPr>
          <p:cNvPr id="16" name="Rounded Rectangular Callout 27">
            <a:extLst>
              <a:ext uri="{FF2B5EF4-FFF2-40B4-BE49-F238E27FC236}">
                <a16:creationId xmlns:a16="http://schemas.microsoft.com/office/drawing/2014/main" id="{95E2E160-42D1-1F23-8F77-EBF4A5D96B6D}"/>
              </a:ext>
            </a:extLst>
          </p:cNvPr>
          <p:cNvSpPr/>
          <p:nvPr/>
        </p:nvSpPr>
        <p:spPr>
          <a:xfrm>
            <a:off x="1157709" y="400965"/>
            <a:ext cx="6983972" cy="480927"/>
          </a:xfrm>
          <a:prstGeom prst="roundRect">
            <a:avLst/>
          </a:prstGeom>
          <a:solidFill>
            <a:schemeClr val="bg1"/>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solidFill>
                  <a:srgbClr val="000000"/>
                </a:solidFill>
              </a:rPr>
              <a:t>Cashiers will return the till bag and till worksheet to the FSM for review. </a:t>
            </a:r>
          </a:p>
        </p:txBody>
      </p:sp>
    </p:spTree>
    <p:extLst>
      <p:ext uri="{BB962C8B-B14F-4D97-AF65-F5344CB8AC3E}">
        <p14:creationId xmlns:p14="http://schemas.microsoft.com/office/powerpoint/2010/main" val="14795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2.96296E-6 L 0.43768 0.00394 " pathEditMode="relative" rAng="0" ptsTypes="AA">
                                      <p:cBhvr>
                                        <p:cTn id="6" dur="2000" fill="hold"/>
                                        <p:tgtEl>
                                          <p:spTgt spid="11"/>
                                        </p:tgtEl>
                                        <p:attrNameLst>
                                          <p:attrName>ppt_x</p:attrName>
                                          <p:attrName>ppt_y</p:attrName>
                                        </p:attrNameLst>
                                      </p:cBhvr>
                                      <p:rCtr x="21875" y="185"/>
                                    </p:animMotion>
                                  </p:childTnLst>
                                </p:cTn>
                              </p:par>
                              <p:par>
                                <p:cTn id="7" presetID="63" presetClass="path" presetSubtype="0" accel="50000" decel="50000" fill="hold" nodeType="withEffect">
                                  <p:stCondLst>
                                    <p:cond delay="0"/>
                                  </p:stCondLst>
                                  <p:childTnLst>
                                    <p:animMotion origin="layout" path="M 2.22222E-6 4.44444E-6 L 0.43854 0.01527 " pathEditMode="relative" rAng="0" ptsTypes="AA">
                                      <p:cBhvr>
                                        <p:cTn id="8" dur="2000" fill="hold"/>
                                        <p:tgtEl>
                                          <p:spTgt spid="10"/>
                                        </p:tgtEl>
                                        <p:attrNameLst>
                                          <p:attrName>ppt_x</p:attrName>
                                          <p:attrName>ppt_y</p:attrName>
                                        </p:attrNameLst>
                                      </p:cBhvr>
                                      <p:rCtr x="21927" y="764"/>
                                    </p:animMotion>
                                  </p:childTnLst>
                                </p:cTn>
                              </p:par>
                            </p:childTnLst>
                          </p:cTn>
                        </p:par>
                        <p:par>
                          <p:cTn id="9" fill="hold">
                            <p:stCondLst>
                              <p:cond delay="2000"/>
                            </p:stCondLst>
                            <p:childTnLst>
                              <p:par>
                                <p:cTn id="10" presetID="63" presetClass="path" presetSubtype="0" accel="50000" decel="50000" fill="hold" nodeType="afterEffect">
                                  <p:stCondLst>
                                    <p:cond delay="0"/>
                                  </p:stCondLst>
                                  <p:childTnLst>
                                    <p:animMotion origin="layout" path="M 3.61111E-6 4.44444E-6 L 0.36441 0.00925 " pathEditMode="relative" rAng="0" ptsTypes="AA">
                                      <p:cBhvr>
                                        <p:cTn id="11" dur="2000" fill="hold"/>
                                        <p:tgtEl>
                                          <p:spTgt spid="4"/>
                                        </p:tgtEl>
                                        <p:attrNameLst>
                                          <p:attrName>ppt_x</p:attrName>
                                          <p:attrName>ppt_y</p:attrName>
                                        </p:attrNameLst>
                                      </p:cBhvr>
                                      <p:rCtr x="18229" y="463"/>
                                    </p:animMotion>
                                  </p:childTnLst>
                                </p:cTn>
                              </p:par>
                              <p:par>
                                <p:cTn id="12" presetID="63" presetClass="path" presetSubtype="0" accel="50000" decel="50000" fill="hold" nodeType="withEffect">
                                  <p:stCondLst>
                                    <p:cond delay="0"/>
                                  </p:stCondLst>
                                  <p:childTnLst>
                                    <p:animMotion origin="layout" path="M 2.77778E-7 3.7037E-6 L 0.36181 0.00254 " pathEditMode="relative" rAng="0" ptsTypes="AA">
                                      <p:cBhvr>
                                        <p:cTn id="13" dur="2000" fill="hold"/>
                                        <p:tgtEl>
                                          <p:spTgt spid="5"/>
                                        </p:tgtEl>
                                        <p:attrNameLst>
                                          <p:attrName>ppt_x</p:attrName>
                                          <p:attrName>ppt_y</p:attrName>
                                        </p:attrNameLst>
                                      </p:cBhvr>
                                      <p:rCtr x="1809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CF67ACFF-B857-6721-B49B-AB8FA8122E75}"/>
              </a:ext>
            </a:extLst>
          </p:cNvPr>
          <p:cNvSpPr>
            <a:spLocks noChangeAspect="1" noChangeArrowheads="1" noTextEdit="1"/>
          </p:cNvSpPr>
          <p:nvPr/>
        </p:nvSpPr>
        <p:spPr bwMode="auto">
          <a:xfrm>
            <a:off x="326576" y="1159463"/>
            <a:ext cx="2194560" cy="197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endParaRPr lang="en-US" sz="1801"/>
          </a:p>
        </p:txBody>
      </p:sp>
      <p:pic>
        <p:nvPicPr>
          <p:cNvPr id="3" name="Picture 2">
            <a:extLst>
              <a:ext uri="{FF2B5EF4-FFF2-40B4-BE49-F238E27FC236}">
                <a16:creationId xmlns:a16="http://schemas.microsoft.com/office/drawing/2014/main" id="{E85539D0-999D-08D2-0D04-26A8CF67E9FC}"/>
              </a:ext>
            </a:extLst>
          </p:cNvPr>
          <p:cNvPicPr>
            <a:picLocks noChangeAspect="1"/>
          </p:cNvPicPr>
          <p:nvPr/>
        </p:nvPicPr>
        <p:blipFill rotWithShape="1">
          <a:blip r:embed="rId3"/>
          <a:srcRect l="4747" t="847" r="5558"/>
          <a:stretch/>
        </p:blipFill>
        <p:spPr>
          <a:xfrm>
            <a:off x="-7914" y="2"/>
            <a:ext cx="10352073" cy="6893492"/>
          </a:xfrm>
          <a:prstGeom prst="rect">
            <a:avLst/>
          </a:prstGeom>
        </p:spPr>
      </p:pic>
      <p:grpSp>
        <p:nvGrpSpPr>
          <p:cNvPr id="4" name="Group 3">
            <a:extLst>
              <a:ext uri="{FF2B5EF4-FFF2-40B4-BE49-F238E27FC236}">
                <a16:creationId xmlns:a16="http://schemas.microsoft.com/office/drawing/2014/main" id="{471E2AC1-7819-A9E7-1E27-E9E2DC3813D6}"/>
              </a:ext>
            </a:extLst>
          </p:cNvPr>
          <p:cNvGrpSpPr/>
          <p:nvPr/>
        </p:nvGrpSpPr>
        <p:grpSpPr>
          <a:xfrm>
            <a:off x="842784" y="1135508"/>
            <a:ext cx="3857841" cy="5645386"/>
            <a:chOff x="721619" y="656683"/>
            <a:chExt cx="4306346" cy="5949537"/>
          </a:xfrm>
        </p:grpSpPr>
        <p:grpSp>
          <p:nvGrpSpPr>
            <p:cNvPr id="5" name="Group 4">
              <a:extLst>
                <a:ext uri="{FF2B5EF4-FFF2-40B4-BE49-F238E27FC236}">
                  <a16:creationId xmlns:a16="http://schemas.microsoft.com/office/drawing/2014/main" id="{B0EF1757-C32F-FF18-745F-1BFA8472BBC1}"/>
                </a:ext>
              </a:extLst>
            </p:cNvPr>
            <p:cNvGrpSpPr/>
            <p:nvPr/>
          </p:nvGrpSpPr>
          <p:grpSpPr>
            <a:xfrm>
              <a:off x="721619" y="656683"/>
              <a:ext cx="4268031" cy="5949537"/>
              <a:chOff x="721619" y="656683"/>
              <a:chExt cx="4268031" cy="5949537"/>
            </a:xfrm>
          </p:grpSpPr>
          <p:grpSp>
            <p:nvGrpSpPr>
              <p:cNvPr id="7" name="Group 6">
                <a:extLst>
                  <a:ext uri="{FF2B5EF4-FFF2-40B4-BE49-F238E27FC236}">
                    <a16:creationId xmlns:a16="http://schemas.microsoft.com/office/drawing/2014/main" id="{62060690-1DEA-C702-41F6-70C7E1A7DB0E}"/>
                  </a:ext>
                </a:extLst>
              </p:cNvPr>
              <p:cNvGrpSpPr/>
              <p:nvPr/>
            </p:nvGrpSpPr>
            <p:grpSpPr>
              <a:xfrm>
                <a:off x="721619" y="656683"/>
                <a:ext cx="4268031" cy="5949537"/>
                <a:chOff x="5106837" y="596601"/>
                <a:chExt cx="4268031" cy="5949537"/>
              </a:xfrm>
            </p:grpSpPr>
            <p:grpSp>
              <p:nvGrpSpPr>
                <p:cNvPr id="10" name="Group 9">
                  <a:extLst>
                    <a:ext uri="{FF2B5EF4-FFF2-40B4-BE49-F238E27FC236}">
                      <a16:creationId xmlns:a16="http://schemas.microsoft.com/office/drawing/2014/main" id="{3DC47392-A3FD-74B4-5550-7EEE55234AAF}"/>
                    </a:ext>
                  </a:extLst>
                </p:cNvPr>
                <p:cNvGrpSpPr/>
                <p:nvPr/>
              </p:nvGrpSpPr>
              <p:grpSpPr>
                <a:xfrm>
                  <a:off x="5106837" y="596601"/>
                  <a:ext cx="4268031" cy="5949537"/>
                  <a:chOff x="4503611" y="1402421"/>
                  <a:chExt cx="3413475" cy="5189123"/>
                </a:xfrm>
              </p:grpSpPr>
              <p:pic>
                <p:nvPicPr>
                  <p:cNvPr id="24" name="Picture 23">
                    <a:extLst>
                      <a:ext uri="{FF2B5EF4-FFF2-40B4-BE49-F238E27FC236}">
                        <a16:creationId xmlns:a16="http://schemas.microsoft.com/office/drawing/2014/main" id="{900A0B45-8ED8-0DBA-2F1C-D2F806615A73}"/>
                      </a:ext>
                    </a:extLst>
                  </p:cNvPr>
                  <p:cNvPicPr>
                    <a:picLocks noChangeAspect="1"/>
                  </p:cNvPicPr>
                  <p:nvPr/>
                </p:nvPicPr>
                <p:blipFill>
                  <a:blip r:embed="rId4"/>
                  <a:stretch>
                    <a:fillRect/>
                  </a:stretch>
                </p:blipFill>
                <p:spPr>
                  <a:xfrm>
                    <a:off x="4503611" y="1402421"/>
                    <a:ext cx="3388437" cy="5189123"/>
                  </a:xfrm>
                  <a:prstGeom prst="rect">
                    <a:avLst/>
                  </a:prstGeom>
                </p:spPr>
              </p:pic>
              <p:grpSp>
                <p:nvGrpSpPr>
                  <p:cNvPr id="25" name="Group 24">
                    <a:extLst>
                      <a:ext uri="{FF2B5EF4-FFF2-40B4-BE49-F238E27FC236}">
                        <a16:creationId xmlns:a16="http://schemas.microsoft.com/office/drawing/2014/main" id="{7A887670-2268-B456-6443-6D3C41A15276}"/>
                      </a:ext>
                    </a:extLst>
                  </p:cNvPr>
                  <p:cNvGrpSpPr/>
                  <p:nvPr/>
                </p:nvGrpSpPr>
                <p:grpSpPr>
                  <a:xfrm>
                    <a:off x="5570127" y="2659775"/>
                    <a:ext cx="932187" cy="2503137"/>
                    <a:chOff x="5659377" y="2712283"/>
                    <a:chExt cx="932187" cy="2503137"/>
                  </a:xfrm>
                </p:grpSpPr>
                <p:sp>
                  <p:nvSpPr>
                    <p:cNvPr id="41" name="TextBox 40">
                      <a:extLst>
                        <a:ext uri="{FF2B5EF4-FFF2-40B4-BE49-F238E27FC236}">
                          <a16:creationId xmlns:a16="http://schemas.microsoft.com/office/drawing/2014/main" id="{6F402C46-996F-1E4F-EF89-E63ADB190A6F}"/>
                        </a:ext>
                      </a:extLst>
                    </p:cNvPr>
                    <p:cNvSpPr txBox="1"/>
                    <p:nvPr/>
                  </p:nvSpPr>
                  <p:spPr>
                    <a:xfrm>
                      <a:off x="5884996" y="3097266"/>
                      <a:ext cx="276895" cy="311192"/>
                    </a:xfrm>
                    <a:prstGeom prst="rect">
                      <a:avLst/>
                    </a:prstGeom>
                    <a:noFill/>
                  </p:spPr>
                  <p:txBody>
                    <a:bodyPr wrap="square" rtlCol="0">
                      <a:spAutoFit/>
                    </a:bodyPr>
                    <a:lstStyle/>
                    <a:p>
                      <a:r>
                        <a:rPr lang="en-US" sz="1600" b="1" dirty="0">
                          <a:solidFill>
                            <a:srgbClr val="000000"/>
                          </a:solidFill>
                        </a:rPr>
                        <a:t>5</a:t>
                      </a:r>
                    </a:p>
                  </p:txBody>
                </p:sp>
                <p:sp>
                  <p:nvSpPr>
                    <p:cNvPr id="42" name="TextBox 41">
                      <a:extLst>
                        <a:ext uri="{FF2B5EF4-FFF2-40B4-BE49-F238E27FC236}">
                          <a16:creationId xmlns:a16="http://schemas.microsoft.com/office/drawing/2014/main" id="{BE88B1E1-0EED-42E6-7499-82527D93C317}"/>
                        </a:ext>
                      </a:extLst>
                    </p:cNvPr>
                    <p:cNvSpPr txBox="1"/>
                    <p:nvPr/>
                  </p:nvSpPr>
                  <p:spPr>
                    <a:xfrm>
                      <a:off x="5824429" y="3810208"/>
                      <a:ext cx="462652" cy="311192"/>
                    </a:xfrm>
                    <a:prstGeom prst="rect">
                      <a:avLst/>
                    </a:prstGeom>
                    <a:noFill/>
                  </p:spPr>
                  <p:txBody>
                    <a:bodyPr wrap="square" rtlCol="0">
                      <a:spAutoFit/>
                    </a:bodyPr>
                    <a:lstStyle/>
                    <a:p>
                      <a:r>
                        <a:rPr lang="en-US" sz="1600" b="1" dirty="0">
                          <a:solidFill>
                            <a:srgbClr val="000000"/>
                          </a:solidFill>
                        </a:rPr>
                        <a:t>13</a:t>
                      </a:r>
                    </a:p>
                  </p:txBody>
                </p:sp>
                <p:sp>
                  <p:nvSpPr>
                    <p:cNvPr id="43" name="TextBox 42">
                      <a:extLst>
                        <a:ext uri="{FF2B5EF4-FFF2-40B4-BE49-F238E27FC236}">
                          <a16:creationId xmlns:a16="http://schemas.microsoft.com/office/drawing/2014/main" id="{C8DD4F2B-0813-5381-490C-E9D83E327A2A}"/>
                        </a:ext>
                      </a:extLst>
                    </p:cNvPr>
                    <p:cNvSpPr txBox="1"/>
                    <p:nvPr/>
                  </p:nvSpPr>
                  <p:spPr>
                    <a:xfrm flipH="1">
                      <a:off x="5824429" y="4004088"/>
                      <a:ext cx="533831" cy="311192"/>
                    </a:xfrm>
                    <a:prstGeom prst="rect">
                      <a:avLst/>
                    </a:prstGeom>
                    <a:noFill/>
                  </p:spPr>
                  <p:txBody>
                    <a:bodyPr wrap="square" rtlCol="0">
                      <a:spAutoFit/>
                    </a:bodyPr>
                    <a:lstStyle/>
                    <a:p>
                      <a:r>
                        <a:rPr lang="en-US" sz="1600" b="1" dirty="0">
                          <a:solidFill>
                            <a:srgbClr val="000000"/>
                          </a:solidFill>
                        </a:rPr>
                        <a:t>12</a:t>
                      </a:r>
                    </a:p>
                  </p:txBody>
                </p:sp>
                <p:sp>
                  <p:nvSpPr>
                    <p:cNvPr id="44" name="TextBox 43">
                      <a:extLst>
                        <a:ext uri="{FF2B5EF4-FFF2-40B4-BE49-F238E27FC236}">
                          <a16:creationId xmlns:a16="http://schemas.microsoft.com/office/drawing/2014/main" id="{C34D9E49-CED7-2C58-150C-FFF41D374284}"/>
                        </a:ext>
                      </a:extLst>
                    </p:cNvPr>
                    <p:cNvSpPr txBox="1"/>
                    <p:nvPr/>
                  </p:nvSpPr>
                  <p:spPr>
                    <a:xfrm>
                      <a:off x="5807176" y="4188995"/>
                      <a:ext cx="615909" cy="311192"/>
                    </a:xfrm>
                    <a:prstGeom prst="rect">
                      <a:avLst/>
                    </a:prstGeom>
                    <a:noFill/>
                  </p:spPr>
                  <p:txBody>
                    <a:bodyPr wrap="square" rtlCol="0">
                      <a:spAutoFit/>
                    </a:bodyPr>
                    <a:lstStyle/>
                    <a:p>
                      <a:r>
                        <a:rPr lang="en-US" sz="1600" b="1" dirty="0">
                          <a:solidFill>
                            <a:srgbClr val="000000"/>
                          </a:solidFill>
                        </a:rPr>
                        <a:t>10</a:t>
                      </a:r>
                    </a:p>
                  </p:txBody>
                </p:sp>
                <p:sp>
                  <p:nvSpPr>
                    <p:cNvPr id="45" name="TextBox 44">
                      <a:extLst>
                        <a:ext uri="{FF2B5EF4-FFF2-40B4-BE49-F238E27FC236}">
                          <a16:creationId xmlns:a16="http://schemas.microsoft.com/office/drawing/2014/main" id="{939E891F-3E61-FB51-A4B9-AF58E11F7577}"/>
                        </a:ext>
                      </a:extLst>
                    </p:cNvPr>
                    <p:cNvSpPr txBox="1"/>
                    <p:nvPr/>
                  </p:nvSpPr>
                  <p:spPr>
                    <a:xfrm>
                      <a:off x="5867743" y="4393873"/>
                      <a:ext cx="288862" cy="311192"/>
                    </a:xfrm>
                    <a:prstGeom prst="rect">
                      <a:avLst/>
                    </a:prstGeom>
                    <a:noFill/>
                  </p:spPr>
                  <p:txBody>
                    <a:bodyPr wrap="square" rtlCol="0">
                      <a:spAutoFit/>
                    </a:bodyPr>
                    <a:lstStyle/>
                    <a:p>
                      <a:r>
                        <a:rPr lang="en-US" sz="1600" b="1" dirty="0">
                          <a:solidFill>
                            <a:srgbClr val="000000"/>
                          </a:solidFill>
                        </a:rPr>
                        <a:t>5</a:t>
                      </a:r>
                    </a:p>
                  </p:txBody>
                </p:sp>
                <p:sp>
                  <p:nvSpPr>
                    <p:cNvPr id="46" name="TextBox 45">
                      <a:extLst>
                        <a:ext uri="{FF2B5EF4-FFF2-40B4-BE49-F238E27FC236}">
                          <a16:creationId xmlns:a16="http://schemas.microsoft.com/office/drawing/2014/main" id="{B20BEEC2-A525-290E-409D-19DA3A6CF14F}"/>
                        </a:ext>
                      </a:extLst>
                    </p:cNvPr>
                    <p:cNvSpPr txBox="1"/>
                    <p:nvPr/>
                  </p:nvSpPr>
                  <p:spPr>
                    <a:xfrm>
                      <a:off x="5727584" y="4643665"/>
                      <a:ext cx="721226" cy="311192"/>
                    </a:xfrm>
                    <a:prstGeom prst="rect">
                      <a:avLst/>
                    </a:prstGeom>
                    <a:noFill/>
                  </p:spPr>
                  <p:txBody>
                    <a:bodyPr wrap="square" rtlCol="0">
                      <a:spAutoFit/>
                    </a:bodyPr>
                    <a:lstStyle/>
                    <a:p>
                      <a:r>
                        <a:rPr lang="en-US" sz="1600" b="1" dirty="0">
                          <a:solidFill>
                            <a:srgbClr val="000000"/>
                          </a:solidFill>
                        </a:rPr>
                        <a:t>$5.00</a:t>
                      </a:r>
                    </a:p>
                  </p:txBody>
                </p:sp>
                <p:sp>
                  <p:nvSpPr>
                    <p:cNvPr id="47" name="TextBox 46">
                      <a:extLst>
                        <a:ext uri="{FF2B5EF4-FFF2-40B4-BE49-F238E27FC236}">
                          <a16:creationId xmlns:a16="http://schemas.microsoft.com/office/drawing/2014/main" id="{C093E399-F0CC-F663-2C2A-31D97E3C74B7}"/>
                        </a:ext>
                      </a:extLst>
                    </p:cNvPr>
                    <p:cNvSpPr txBox="1"/>
                    <p:nvPr/>
                  </p:nvSpPr>
                  <p:spPr>
                    <a:xfrm>
                      <a:off x="5707688" y="4932400"/>
                      <a:ext cx="883876" cy="283020"/>
                    </a:xfrm>
                    <a:prstGeom prst="rect">
                      <a:avLst/>
                    </a:prstGeom>
                    <a:noFill/>
                  </p:spPr>
                  <p:txBody>
                    <a:bodyPr wrap="square" rtlCol="0">
                      <a:spAutoFit/>
                    </a:bodyPr>
                    <a:lstStyle/>
                    <a:p>
                      <a:r>
                        <a:rPr lang="en-US" sz="1401" b="1" dirty="0">
                          <a:solidFill>
                            <a:srgbClr val="000000"/>
                          </a:solidFill>
                        </a:rPr>
                        <a:t>$25.00</a:t>
                      </a:r>
                    </a:p>
                  </p:txBody>
                </p:sp>
                <p:sp>
                  <p:nvSpPr>
                    <p:cNvPr id="48" name="TextBox 47">
                      <a:extLst>
                        <a:ext uri="{FF2B5EF4-FFF2-40B4-BE49-F238E27FC236}">
                          <a16:creationId xmlns:a16="http://schemas.microsoft.com/office/drawing/2014/main" id="{26664493-604E-86F8-72B4-CF5DDF3C8548}"/>
                        </a:ext>
                      </a:extLst>
                    </p:cNvPr>
                    <p:cNvSpPr txBox="1"/>
                    <p:nvPr/>
                  </p:nvSpPr>
                  <p:spPr>
                    <a:xfrm>
                      <a:off x="5895244" y="2712283"/>
                      <a:ext cx="315530" cy="311192"/>
                    </a:xfrm>
                    <a:prstGeom prst="rect">
                      <a:avLst/>
                    </a:prstGeom>
                    <a:noFill/>
                  </p:spPr>
                  <p:txBody>
                    <a:bodyPr wrap="square" rtlCol="0">
                      <a:spAutoFit/>
                    </a:bodyPr>
                    <a:lstStyle/>
                    <a:p>
                      <a:r>
                        <a:rPr lang="en-US" sz="1600" b="1" dirty="0">
                          <a:solidFill>
                            <a:srgbClr val="000000"/>
                          </a:solidFill>
                        </a:rPr>
                        <a:t>1</a:t>
                      </a:r>
                    </a:p>
                  </p:txBody>
                </p:sp>
                <p:sp>
                  <p:nvSpPr>
                    <p:cNvPr id="49" name="TextBox 48">
                      <a:extLst>
                        <a:ext uri="{FF2B5EF4-FFF2-40B4-BE49-F238E27FC236}">
                          <a16:creationId xmlns:a16="http://schemas.microsoft.com/office/drawing/2014/main" id="{17F86B61-4EB0-2056-9F23-116898C5CD86}"/>
                        </a:ext>
                      </a:extLst>
                    </p:cNvPr>
                    <p:cNvSpPr txBox="1"/>
                    <p:nvPr/>
                  </p:nvSpPr>
                  <p:spPr>
                    <a:xfrm flipH="1">
                      <a:off x="5893703" y="2903634"/>
                      <a:ext cx="308451" cy="311192"/>
                    </a:xfrm>
                    <a:prstGeom prst="rect">
                      <a:avLst/>
                    </a:prstGeom>
                    <a:noFill/>
                  </p:spPr>
                  <p:txBody>
                    <a:bodyPr wrap="square" rtlCol="0">
                      <a:spAutoFit/>
                    </a:bodyPr>
                    <a:lstStyle/>
                    <a:p>
                      <a:r>
                        <a:rPr lang="en-US" sz="1600" b="1" dirty="0">
                          <a:solidFill>
                            <a:srgbClr val="000000"/>
                          </a:solidFill>
                        </a:rPr>
                        <a:t>1</a:t>
                      </a:r>
                    </a:p>
                  </p:txBody>
                </p:sp>
                <p:sp>
                  <p:nvSpPr>
                    <p:cNvPr id="50" name="TextBox 49">
                      <a:extLst>
                        <a:ext uri="{FF2B5EF4-FFF2-40B4-BE49-F238E27FC236}">
                          <a16:creationId xmlns:a16="http://schemas.microsoft.com/office/drawing/2014/main" id="{91510C80-4FB1-A80C-627C-F7E470369FDA}"/>
                        </a:ext>
                      </a:extLst>
                    </p:cNvPr>
                    <p:cNvSpPr txBox="1"/>
                    <p:nvPr/>
                  </p:nvSpPr>
                  <p:spPr>
                    <a:xfrm flipH="1">
                      <a:off x="5659377" y="3365775"/>
                      <a:ext cx="776888" cy="283020"/>
                    </a:xfrm>
                    <a:prstGeom prst="rect">
                      <a:avLst/>
                    </a:prstGeom>
                    <a:noFill/>
                  </p:spPr>
                  <p:txBody>
                    <a:bodyPr wrap="square" rtlCol="0">
                      <a:spAutoFit/>
                    </a:bodyPr>
                    <a:lstStyle/>
                    <a:p>
                      <a:r>
                        <a:rPr lang="en-US" sz="1401" b="1" dirty="0">
                          <a:solidFill>
                            <a:srgbClr val="000000"/>
                          </a:solidFill>
                        </a:rPr>
                        <a:t>  $20.00</a:t>
                      </a:r>
                    </a:p>
                  </p:txBody>
                </p:sp>
              </p:grpSp>
              <p:grpSp>
                <p:nvGrpSpPr>
                  <p:cNvPr id="26" name="Group 25">
                    <a:extLst>
                      <a:ext uri="{FF2B5EF4-FFF2-40B4-BE49-F238E27FC236}">
                        <a16:creationId xmlns:a16="http://schemas.microsoft.com/office/drawing/2014/main" id="{DEEC1B92-C0AF-E58C-CEE7-0AEC51501AF8}"/>
                      </a:ext>
                    </a:extLst>
                  </p:cNvPr>
                  <p:cNvGrpSpPr/>
                  <p:nvPr/>
                </p:nvGrpSpPr>
                <p:grpSpPr>
                  <a:xfrm>
                    <a:off x="4849302" y="2659774"/>
                    <a:ext cx="952884" cy="2503135"/>
                    <a:chOff x="5604185" y="2712283"/>
                    <a:chExt cx="952884" cy="2503135"/>
                  </a:xfrm>
                </p:grpSpPr>
                <p:sp>
                  <p:nvSpPr>
                    <p:cNvPr id="31" name="TextBox 30">
                      <a:extLst>
                        <a:ext uri="{FF2B5EF4-FFF2-40B4-BE49-F238E27FC236}">
                          <a16:creationId xmlns:a16="http://schemas.microsoft.com/office/drawing/2014/main" id="{7BE1D1B5-1EB9-FEC3-3B9B-8B9C947548A5}"/>
                        </a:ext>
                      </a:extLst>
                    </p:cNvPr>
                    <p:cNvSpPr txBox="1"/>
                    <p:nvPr/>
                  </p:nvSpPr>
                  <p:spPr>
                    <a:xfrm>
                      <a:off x="5884996" y="3097266"/>
                      <a:ext cx="276896" cy="311192"/>
                    </a:xfrm>
                    <a:prstGeom prst="rect">
                      <a:avLst/>
                    </a:prstGeom>
                    <a:noFill/>
                  </p:spPr>
                  <p:txBody>
                    <a:bodyPr wrap="square" rtlCol="0">
                      <a:spAutoFit/>
                    </a:bodyPr>
                    <a:lstStyle/>
                    <a:p>
                      <a:r>
                        <a:rPr lang="en-US" sz="1600" b="1" dirty="0">
                          <a:solidFill>
                            <a:srgbClr val="000000"/>
                          </a:solidFill>
                        </a:rPr>
                        <a:t>5</a:t>
                      </a:r>
                    </a:p>
                  </p:txBody>
                </p:sp>
                <p:sp>
                  <p:nvSpPr>
                    <p:cNvPr id="32" name="TextBox 31">
                      <a:extLst>
                        <a:ext uri="{FF2B5EF4-FFF2-40B4-BE49-F238E27FC236}">
                          <a16:creationId xmlns:a16="http://schemas.microsoft.com/office/drawing/2014/main" id="{1C43DE56-F4BF-FC90-E6B6-B0201BABEE59}"/>
                        </a:ext>
                      </a:extLst>
                    </p:cNvPr>
                    <p:cNvSpPr txBox="1"/>
                    <p:nvPr/>
                  </p:nvSpPr>
                  <p:spPr>
                    <a:xfrm>
                      <a:off x="5824429" y="3810208"/>
                      <a:ext cx="462651" cy="311192"/>
                    </a:xfrm>
                    <a:prstGeom prst="rect">
                      <a:avLst/>
                    </a:prstGeom>
                    <a:noFill/>
                  </p:spPr>
                  <p:txBody>
                    <a:bodyPr wrap="square" rtlCol="0">
                      <a:spAutoFit/>
                    </a:bodyPr>
                    <a:lstStyle/>
                    <a:p>
                      <a:r>
                        <a:rPr lang="en-US" sz="1600" b="1" dirty="0">
                          <a:solidFill>
                            <a:srgbClr val="000000"/>
                          </a:solidFill>
                        </a:rPr>
                        <a:t>13</a:t>
                      </a:r>
                    </a:p>
                  </p:txBody>
                </p:sp>
                <p:sp>
                  <p:nvSpPr>
                    <p:cNvPr id="33" name="TextBox 32">
                      <a:extLst>
                        <a:ext uri="{FF2B5EF4-FFF2-40B4-BE49-F238E27FC236}">
                          <a16:creationId xmlns:a16="http://schemas.microsoft.com/office/drawing/2014/main" id="{85E7918B-DF32-1F6F-D83D-72DBF2F0AB89}"/>
                        </a:ext>
                      </a:extLst>
                    </p:cNvPr>
                    <p:cNvSpPr txBox="1"/>
                    <p:nvPr/>
                  </p:nvSpPr>
                  <p:spPr>
                    <a:xfrm flipH="1">
                      <a:off x="5824429" y="4004087"/>
                      <a:ext cx="533831" cy="311192"/>
                    </a:xfrm>
                    <a:prstGeom prst="rect">
                      <a:avLst/>
                    </a:prstGeom>
                    <a:noFill/>
                  </p:spPr>
                  <p:txBody>
                    <a:bodyPr wrap="square" rtlCol="0">
                      <a:spAutoFit/>
                    </a:bodyPr>
                    <a:lstStyle/>
                    <a:p>
                      <a:r>
                        <a:rPr lang="en-US" sz="1600" b="1" dirty="0">
                          <a:solidFill>
                            <a:srgbClr val="000000"/>
                          </a:solidFill>
                        </a:rPr>
                        <a:t>12</a:t>
                      </a:r>
                    </a:p>
                  </p:txBody>
                </p:sp>
                <p:sp>
                  <p:nvSpPr>
                    <p:cNvPr id="34" name="TextBox 33">
                      <a:extLst>
                        <a:ext uri="{FF2B5EF4-FFF2-40B4-BE49-F238E27FC236}">
                          <a16:creationId xmlns:a16="http://schemas.microsoft.com/office/drawing/2014/main" id="{BD7FB179-337A-01BE-515C-A9A0DA0C43E6}"/>
                        </a:ext>
                      </a:extLst>
                    </p:cNvPr>
                    <p:cNvSpPr txBox="1"/>
                    <p:nvPr/>
                  </p:nvSpPr>
                  <p:spPr>
                    <a:xfrm>
                      <a:off x="5807175" y="4188994"/>
                      <a:ext cx="615909" cy="311192"/>
                    </a:xfrm>
                    <a:prstGeom prst="rect">
                      <a:avLst/>
                    </a:prstGeom>
                    <a:noFill/>
                  </p:spPr>
                  <p:txBody>
                    <a:bodyPr wrap="square" rtlCol="0">
                      <a:spAutoFit/>
                    </a:bodyPr>
                    <a:lstStyle/>
                    <a:p>
                      <a:r>
                        <a:rPr lang="en-US" sz="1600" b="1" dirty="0">
                          <a:solidFill>
                            <a:srgbClr val="000000"/>
                          </a:solidFill>
                        </a:rPr>
                        <a:t>10</a:t>
                      </a:r>
                    </a:p>
                  </p:txBody>
                </p:sp>
                <p:sp>
                  <p:nvSpPr>
                    <p:cNvPr id="35" name="TextBox 34">
                      <a:extLst>
                        <a:ext uri="{FF2B5EF4-FFF2-40B4-BE49-F238E27FC236}">
                          <a16:creationId xmlns:a16="http://schemas.microsoft.com/office/drawing/2014/main" id="{28530E52-386F-5F8B-B534-ECEFE1E97612}"/>
                        </a:ext>
                      </a:extLst>
                    </p:cNvPr>
                    <p:cNvSpPr txBox="1"/>
                    <p:nvPr/>
                  </p:nvSpPr>
                  <p:spPr>
                    <a:xfrm>
                      <a:off x="5867741" y="4393874"/>
                      <a:ext cx="288861" cy="311192"/>
                    </a:xfrm>
                    <a:prstGeom prst="rect">
                      <a:avLst/>
                    </a:prstGeom>
                    <a:noFill/>
                  </p:spPr>
                  <p:txBody>
                    <a:bodyPr wrap="square" rtlCol="0">
                      <a:spAutoFit/>
                    </a:bodyPr>
                    <a:lstStyle/>
                    <a:p>
                      <a:r>
                        <a:rPr lang="en-US" sz="1600" b="1" dirty="0">
                          <a:solidFill>
                            <a:srgbClr val="000000"/>
                          </a:solidFill>
                        </a:rPr>
                        <a:t>5</a:t>
                      </a:r>
                    </a:p>
                  </p:txBody>
                </p:sp>
                <p:sp>
                  <p:nvSpPr>
                    <p:cNvPr id="36" name="TextBox 35">
                      <a:extLst>
                        <a:ext uri="{FF2B5EF4-FFF2-40B4-BE49-F238E27FC236}">
                          <a16:creationId xmlns:a16="http://schemas.microsoft.com/office/drawing/2014/main" id="{5A1290AF-8DB6-6176-00D3-A6EC412FF8CD}"/>
                        </a:ext>
                      </a:extLst>
                    </p:cNvPr>
                    <p:cNvSpPr txBox="1"/>
                    <p:nvPr/>
                  </p:nvSpPr>
                  <p:spPr>
                    <a:xfrm>
                      <a:off x="5679289" y="4628620"/>
                      <a:ext cx="721227" cy="311192"/>
                    </a:xfrm>
                    <a:prstGeom prst="rect">
                      <a:avLst/>
                    </a:prstGeom>
                    <a:noFill/>
                  </p:spPr>
                  <p:txBody>
                    <a:bodyPr wrap="square" rtlCol="0">
                      <a:spAutoFit/>
                    </a:bodyPr>
                    <a:lstStyle/>
                    <a:p>
                      <a:r>
                        <a:rPr lang="en-US" sz="1600" b="1" dirty="0">
                          <a:solidFill>
                            <a:srgbClr val="000000"/>
                          </a:solidFill>
                        </a:rPr>
                        <a:t>$5.00</a:t>
                      </a:r>
                    </a:p>
                  </p:txBody>
                </p:sp>
                <p:sp>
                  <p:nvSpPr>
                    <p:cNvPr id="37" name="TextBox 36">
                      <a:extLst>
                        <a:ext uri="{FF2B5EF4-FFF2-40B4-BE49-F238E27FC236}">
                          <a16:creationId xmlns:a16="http://schemas.microsoft.com/office/drawing/2014/main" id="{78B5ABF7-AFEC-FA72-E2B8-0B1D55F4E092}"/>
                        </a:ext>
                      </a:extLst>
                    </p:cNvPr>
                    <p:cNvSpPr txBox="1"/>
                    <p:nvPr/>
                  </p:nvSpPr>
                  <p:spPr>
                    <a:xfrm>
                      <a:off x="5673193" y="4932398"/>
                      <a:ext cx="883876" cy="283020"/>
                    </a:xfrm>
                    <a:prstGeom prst="rect">
                      <a:avLst/>
                    </a:prstGeom>
                    <a:noFill/>
                  </p:spPr>
                  <p:txBody>
                    <a:bodyPr wrap="square" rtlCol="0">
                      <a:spAutoFit/>
                    </a:bodyPr>
                    <a:lstStyle/>
                    <a:p>
                      <a:r>
                        <a:rPr lang="en-US" sz="1401" b="1" dirty="0">
                          <a:solidFill>
                            <a:srgbClr val="000000"/>
                          </a:solidFill>
                        </a:rPr>
                        <a:t>$25.00</a:t>
                      </a:r>
                    </a:p>
                  </p:txBody>
                </p:sp>
                <p:sp>
                  <p:nvSpPr>
                    <p:cNvPr id="38" name="TextBox 37">
                      <a:extLst>
                        <a:ext uri="{FF2B5EF4-FFF2-40B4-BE49-F238E27FC236}">
                          <a16:creationId xmlns:a16="http://schemas.microsoft.com/office/drawing/2014/main" id="{E0D49136-242C-7A58-A630-CE85D01795DA}"/>
                        </a:ext>
                      </a:extLst>
                    </p:cNvPr>
                    <p:cNvSpPr txBox="1"/>
                    <p:nvPr/>
                  </p:nvSpPr>
                  <p:spPr>
                    <a:xfrm>
                      <a:off x="5895245" y="2712283"/>
                      <a:ext cx="315531" cy="311192"/>
                    </a:xfrm>
                    <a:prstGeom prst="rect">
                      <a:avLst/>
                    </a:prstGeom>
                    <a:noFill/>
                  </p:spPr>
                  <p:txBody>
                    <a:bodyPr wrap="square" rtlCol="0">
                      <a:spAutoFit/>
                    </a:bodyPr>
                    <a:lstStyle/>
                    <a:p>
                      <a:r>
                        <a:rPr lang="en-US" sz="1600" b="1" dirty="0">
                          <a:solidFill>
                            <a:srgbClr val="000000"/>
                          </a:solidFill>
                        </a:rPr>
                        <a:t>1</a:t>
                      </a:r>
                    </a:p>
                  </p:txBody>
                </p:sp>
                <p:sp>
                  <p:nvSpPr>
                    <p:cNvPr id="39" name="TextBox 38">
                      <a:extLst>
                        <a:ext uri="{FF2B5EF4-FFF2-40B4-BE49-F238E27FC236}">
                          <a16:creationId xmlns:a16="http://schemas.microsoft.com/office/drawing/2014/main" id="{29D38E91-6F8C-92B6-8C1A-2531DE3D6EA2}"/>
                        </a:ext>
                      </a:extLst>
                    </p:cNvPr>
                    <p:cNvSpPr txBox="1"/>
                    <p:nvPr/>
                  </p:nvSpPr>
                  <p:spPr>
                    <a:xfrm flipH="1">
                      <a:off x="5893703" y="2903634"/>
                      <a:ext cx="308451" cy="311192"/>
                    </a:xfrm>
                    <a:prstGeom prst="rect">
                      <a:avLst/>
                    </a:prstGeom>
                    <a:noFill/>
                  </p:spPr>
                  <p:txBody>
                    <a:bodyPr wrap="square" rtlCol="0">
                      <a:spAutoFit/>
                    </a:bodyPr>
                    <a:lstStyle/>
                    <a:p>
                      <a:r>
                        <a:rPr lang="en-US" sz="1600" b="1" dirty="0">
                          <a:solidFill>
                            <a:srgbClr val="000000"/>
                          </a:solidFill>
                        </a:rPr>
                        <a:t>1</a:t>
                      </a:r>
                    </a:p>
                  </p:txBody>
                </p:sp>
                <p:sp>
                  <p:nvSpPr>
                    <p:cNvPr id="40" name="TextBox 39">
                      <a:extLst>
                        <a:ext uri="{FF2B5EF4-FFF2-40B4-BE49-F238E27FC236}">
                          <a16:creationId xmlns:a16="http://schemas.microsoft.com/office/drawing/2014/main" id="{C000EE1C-07E0-EC09-5CB0-A0AABA270BCC}"/>
                        </a:ext>
                      </a:extLst>
                    </p:cNvPr>
                    <p:cNvSpPr txBox="1"/>
                    <p:nvPr/>
                  </p:nvSpPr>
                  <p:spPr>
                    <a:xfrm flipH="1">
                      <a:off x="5604185" y="3365775"/>
                      <a:ext cx="776888" cy="283020"/>
                    </a:xfrm>
                    <a:prstGeom prst="rect">
                      <a:avLst/>
                    </a:prstGeom>
                    <a:noFill/>
                  </p:spPr>
                  <p:txBody>
                    <a:bodyPr wrap="square" rtlCol="0">
                      <a:spAutoFit/>
                    </a:bodyPr>
                    <a:lstStyle/>
                    <a:p>
                      <a:r>
                        <a:rPr lang="en-US" sz="1401" b="1" dirty="0">
                          <a:solidFill>
                            <a:srgbClr val="000000"/>
                          </a:solidFill>
                        </a:rPr>
                        <a:t>  $20.00</a:t>
                      </a:r>
                    </a:p>
                  </p:txBody>
                </p:sp>
              </p:grpSp>
              <p:sp>
                <p:nvSpPr>
                  <p:cNvPr id="27" name="TextBox 26">
                    <a:extLst>
                      <a:ext uri="{FF2B5EF4-FFF2-40B4-BE49-F238E27FC236}">
                        <a16:creationId xmlns:a16="http://schemas.microsoft.com/office/drawing/2014/main" id="{BC3D44BA-0EF9-BEEE-F030-74EDAA6EFBE5}"/>
                      </a:ext>
                    </a:extLst>
                  </p:cNvPr>
                  <p:cNvSpPr txBox="1"/>
                  <p:nvPr/>
                </p:nvSpPr>
                <p:spPr>
                  <a:xfrm>
                    <a:off x="5590040" y="1623071"/>
                    <a:ext cx="2235236" cy="283020"/>
                  </a:xfrm>
                  <a:prstGeom prst="rect">
                    <a:avLst/>
                  </a:prstGeom>
                  <a:noFill/>
                </p:spPr>
                <p:txBody>
                  <a:bodyPr wrap="square" rtlCol="0">
                    <a:spAutoFit/>
                  </a:bodyPr>
                  <a:lstStyle/>
                  <a:p>
                    <a:r>
                      <a:rPr lang="en-US" sz="1401" dirty="0">
                        <a:solidFill>
                          <a:srgbClr val="000000"/>
                        </a:solidFill>
                      </a:rPr>
                      <a:t>ABC  Elementary</a:t>
                    </a:r>
                  </a:p>
                </p:txBody>
              </p:sp>
              <p:sp>
                <p:nvSpPr>
                  <p:cNvPr id="28" name="TextBox 27">
                    <a:extLst>
                      <a:ext uri="{FF2B5EF4-FFF2-40B4-BE49-F238E27FC236}">
                        <a16:creationId xmlns:a16="http://schemas.microsoft.com/office/drawing/2014/main" id="{E0900623-C374-5C4E-0353-78582806FE60}"/>
                      </a:ext>
                    </a:extLst>
                  </p:cNvPr>
                  <p:cNvSpPr txBox="1"/>
                  <p:nvPr/>
                </p:nvSpPr>
                <p:spPr>
                  <a:xfrm>
                    <a:off x="7447800" y="1667697"/>
                    <a:ext cx="348650" cy="283020"/>
                  </a:xfrm>
                  <a:prstGeom prst="rect">
                    <a:avLst/>
                  </a:prstGeom>
                  <a:noFill/>
                </p:spPr>
                <p:txBody>
                  <a:bodyPr wrap="square" rtlCol="0">
                    <a:spAutoFit/>
                  </a:bodyPr>
                  <a:lstStyle/>
                  <a:p>
                    <a:r>
                      <a:rPr lang="en-US" sz="1401" dirty="0">
                        <a:solidFill>
                          <a:srgbClr val="000000"/>
                        </a:solidFill>
                      </a:rPr>
                      <a:t>1</a:t>
                    </a:r>
                  </a:p>
                </p:txBody>
              </p:sp>
              <p:sp>
                <p:nvSpPr>
                  <p:cNvPr id="29" name="TextBox 28">
                    <a:extLst>
                      <a:ext uri="{FF2B5EF4-FFF2-40B4-BE49-F238E27FC236}">
                        <a16:creationId xmlns:a16="http://schemas.microsoft.com/office/drawing/2014/main" id="{DBC4E055-B332-F9D4-2A35-7DD8570CB385}"/>
                      </a:ext>
                    </a:extLst>
                  </p:cNvPr>
                  <p:cNvSpPr txBox="1"/>
                  <p:nvPr/>
                </p:nvSpPr>
                <p:spPr>
                  <a:xfrm>
                    <a:off x="5639794" y="1852736"/>
                    <a:ext cx="1394717" cy="283020"/>
                  </a:xfrm>
                  <a:prstGeom prst="rect">
                    <a:avLst/>
                  </a:prstGeom>
                  <a:noFill/>
                </p:spPr>
                <p:txBody>
                  <a:bodyPr wrap="square" rtlCol="0">
                    <a:spAutoFit/>
                  </a:bodyPr>
                  <a:lstStyle/>
                  <a:p>
                    <a:r>
                      <a:rPr lang="en-US" sz="1401" dirty="0">
                        <a:solidFill>
                          <a:srgbClr val="000000"/>
                        </a:solidFill>
                      </a:rPr>
                      <a:t>Cole Winston</a:t>
                    </a:r>
                  </a:p>
                </p:txBody>
              </p:sp>
              <p:sp>
                <p:nvSpPr>
                  <p:cNvPr id="30" name="TextBox 29">
                    <a:extLst>
                      <a:ext uri="{FF2B5EF4-FFF2-40B4-BE49-F238E27FC236}">
                        <a16:creationId xmlns:a16="http://schemas.microsoft.com/office/drawing/2014/main" id="{AF903474-B1D2-03EB-D7A7-E192BD2A08BA}"/>
                      </a:ext>
                    </a:extLst>
                  </p:cNvPr>
                  <p:cNvSpPr txBox="1"/>
                  <p:nvPr/>
                </p:nvSpPr>
                <p:spPr>
                  <a:xfrm>
                    <a:off x="7222682" y="1891287"/>
                    <a:ext cx="694404" cy="254612"/>
                  </a:xfrm>
                  <a:prstGeom prst="rect">
                    <a:avLst/>
                  </a:prstGeom>
                  <a:noFill/>
                </p:spPr>
                <p:txBody>
                  <a:bodyPr wrap="square" lIns="91440" tIns="45720" rIns="91440" bIns="45720" rtlCol="0" anchor="t">
                    <a:spAutoFit/>
                  </a:bodyPr>
                  <a:lstStyle/>
                  <a:p>
                    <a:r>
                      <a:rPr lang="en-US" sz="1200" dirty="0">
                        <a:solidFill>
                          <a:srgbClr val="000000"/>
                        </a:solidFill>
                      </a:rPr>
                      <a:t>8/21/24</a:t>
                    </a:r>
                  </a:p>
                </p:txBody>
              </p:sp>
            </p:grpSp>
            <p:grpSp>
              <p:nvGrpSpPr>
                <p:cNvPr id="11" name="Group 10">
                  <a:extLst>
                    <a:ext uri="{FF2B5EF4-FFF2-40B4-BE49-F238E27FC236}">
                      <a16:creationId xmlns:a16="http://schemas.microsoft.com/office/drawing/2014/main" id="{822012CF-0901-C9BE-A3B6-C0D42AB33F16}"/>
                    </a:ext>
                  </a:extLst>
                </p:cNvPr>
                <p:cNvGrpSpPr/>
                <p:nvPr/>
              </p:nvGrpSpPr>
              <p:grpSpPr>
                <a:xfrm>
                  <a:off x="7491579" y="2051262"/>
                  <a:ext cx="1160445" cy="3456376"/>
                  <a:chOff x="7491579" y="2051262"/>
                  <a:chExt cx="1160445" cy="3456376"/>
                </a:xfrm>
              </p:grpSpPr>
              <p:sp>
                <p:nvSpPr>
                  <p:cNvPr id="12" name="TextBox 11">
                    <a:extLst>
                      <a:ext uri="{FF2B5EF4-FFF2-40B4-BE49-F238E27FC236}">
                        <a16:creationId xmlns:a16="http://schemas.microsoft.com/office/drawing/2014/main" id="{DE4ECC62-215A-5C9A-9D40-103309BE9165}"/>
                      </a:ext>
                    </a:extLst>
                  </p:cNvPr>
                  <p:cNvSpPr txBox="1"/>
                  <p:nvPr/>
                </p:nvSpPr>
                <p:spPr>
                  <a:xfrm>
                    <a:off x="7793574" y="2051262"/>
                    <a:ext cx="340477" cy="356794"/>
                  </a:xfrm>
                  <a:prstGeom prst="rect">
                    <a:avLst/>
                  </a:prstGeom>
                  <a:noFill/>
                </p:spPr>
                <p:txBody>
                  <a:bodyPr wrap="square" rtlCol="0">
                    <a:spAutoFit/>
                  </a:bodyPr>
                  <a:lstStyle/>
                  <a:p>
                    <a:r>
                      <a:rPr lang="en-US" sz="1600" b="1" dirty="0">
                        <a:solidFill>
                          <a:srgbClr val="000000"/>
                        </a:solidFill>
                      </a:rPr>
                      <a:t>2</a:t>
                    </a:r>
                  </a:p>
                </p:txBody>
              </p:sp>
              <p:sp>
                <p:nvSpPr>
                  <p:cNvPr id="13" name="TextBox 12">
                    <a:extLst>
                      <a:ext uri="{FF2B5EF4-FFF2-40B4-BE49-F238E27FC236}">
                        <a16:creationId xmlns:a16="http://schemas.microsoft.com/office/drawing/2014/main" id="{86A8E145-9FB1-EFE9-45B6-29A15FC7324E}"/>
                      </a:ext>
                    </a:extLst>
                  </p:cNvPr>
                  <p:cNvSpPr txBox="1"/>
                  <p:nvPr/>
                </p:nvSpPr>
                <p:spPr>
                  <a:xfrm>
                    <a:off x="7782789" y="2247057"/>
                    <a:ext cx="322444" cy="356794"/>
                  </a:xfrm>
                  <a:prstGeom prst="rect">
                    <a:avLst/>
                  </a:prstGeom>
                  <a:noFill/>
                </p:spPr>
                <p:txBody>
                  <a:bodyPr wrap="none" rtlCol="0">
                    <a:spAutoFit/>
                  </a:bodyPr>
                  <a:lstStyle/>
                  <a:p>
                    <a:r>
                      <a:rPr lang="en-US" sz="1600" b="1" dirty="0">
                        <a:solidFill>
                          <a:srgbClr val="000000"/>
                        </a:solidFill>
                      </a:rPr>
                      <a:t>4</a:t>
                    </a:r>
                  </a:p>
                </p:txBody>
              </p:sp>
              <p:sp>
                <p:nvSpPr>
                  <p:cNvPr id="14" name="TextBox 13">
                    <a:extLst>
                      <a:ext uri="{FF2B5EF4-FFF2-40B4-BE49-F238E27FC236}">
                        <a16:creationId xmlns:a16="http://schemas.microsoft.com/office/drawing/2014/main" id="{370716EC-9870-90B1-D815-E0F896C9B1D7}"/>
                      </a:ext>
                    </a:extLst>
                  </p:cNvPr>
                  <p:cNvSpPr txBox="1"/>
                  <p:nvPr/>
                </p:nvSpPr>
                <p:spPr>
                  <a:xfrm>
                    <a:off x="7776359" y="2467676"/>
                    <a:ext cx="322444" cy="356794"/>
                  </a:xfrm>
                  <a:prstGeom prst="rect">
                    <a:avLst/>
                  </a:prstGeom>
                  <a:noFill/>
                </p:spPr>
                <p:txBody>
                  <a:bodyPr wrap="none" rtlCol="0">
                    <a:spAutoFit/>
                  </a:bodyPr>
                  <a:lstStyle/>
                  <a:p>
                    <a:r>
                      <a:rPr lang="en-US" sz="1600" b="1" dirty="0">
                        <a:solidFill>
                          <a:srgbClr val="000000"/>
                        </a:solidFill>
                      </a:rPr>
                      <a:t>7</a:t>
                    </a:r>
                  </a:p>
                </p:txBody>
              </p:sp>
              <p:sp>
                <p:nvSpPr>
                  <p:cNvPr id="15" name="TextBox 14">
                    <a:extLst>
                      <a:ext uri="{FF2B5EF4-FFF2-40B4-BE49-F238E27FC236}">
                        <a16:creationId xmlns:a16="http://schemas.microsoft.com/office/drawing/2014/main" id="{00D808F4-1A18-5F15-E2E3-472AFFDA6812}"/>
                      </a:ext>
                    </a:extLst>
                  </p:cNvPr>
                  <p:cNvSpPr txBox="1"/>
                  <p:nvPr/>
                </p:nvSpPr>
                <p:spPr>
                  <a:xfrm>
                    <a:off x="7569932" y="2794126"/>
                    <a:ext cx="933715" cy="324494"/>
                  </a:xfrm>
                  <a:prstGeom prst="rect">
                    <a:avLst/>
                  </a:prstGeom>
                  <a:noFill/>
                </p:spPr>
                <p:txBody>
                  <a:bodyPr wrap="square" rtlCol="0">
                    <a:spAutoFit/>
                  </a:bodyPr>
                  <a:lstStyle/>
                  <a:p>
                    <a:r>
                      <a:rPr lang="en-US" sz="1401" b="1" dirty="0">
                        <a:solidFill>
                          <a:srgbClr val="000000"/>
                        </a:solidFill>
                      </a:rPr>
                      <a:t>$47.00</a:t>
                    </a:r>
                  </a:p>
                </p:txBody>
              </p:sp>
              <p:sp>
                <p:nvSpPr>
                  <p:cNvPr id="16" name="TextBox 15">
                    <a:extLst>
                      <a:ext uri="{FF2B5EF4-FFF2-40B4-BE49-F238E27FC236}">
                        <a16:creationId xmlns:a16="http://schemas.microsoft.com/office/drawing/2014/main" id="{96BBA7CA-433A-28CE-96E9-0C290656E013}"/>
                      </a:ext>
                    </a:extLst>
                  </p:cNvPr>
                  <p:cNvSpPr txBox="1"/>
                  <p:nvPr/>
                </p:nvSpPr>
                <p:spPr>
                  <a:xfrm>
                    <a:off x="7734138" y="3328491"/>
                    <a:ext cx="535115" cy="356794"/>
                  </a:xfrm>
                  <a:prstGeom prst="rect">
                    <a:avLst/>
                  </a:prstGeom>
                  <a:noFill/>
                </p:spPr>
                <p:txBody>
                  <a:bodyPr wrap="square" rtlCol="0">
                    <a:spAutoFit/>
                  </a:bodyPr>
                  <a:lstStyle/>
                  <a:p>
                    <a:r>
                      <a:rPr lang="en-US" sz="1600" b="1" dirty="0">
                        <a:solidFill>
                          <a:srgbClr val="000000"/>
                        </a:solidFill>
                      </a:rPr>
                      <a:t>23</a:t>
                    </a:r>
                  </a:p>
                </p:txBody>
              </p:sp>
              <p:sp>
                <p:nvSpPr>
                  <p:cNvPr id="17" name="TextBox 16">
                    <a:extLst>
                      <a:ext uri="{FF2B5EF4-FFF2-40B4-BE49-F238E27FC236}">
                        <a16:creationId xmlns:a16="http://schemas.microsoft.com/office/drawing/2014/main" id="{ED27F675-01C1-0645-E750-F068F9B367EC}"/>
                      </a:ext>
                    </a:extLst>
                  </p:cNvPr>
                  <p:cNvSpPr txBox="1"/>
                  <p:nvPr/>
                </p:nvSpPr>
                <p:spPr>
                  <a:xfrm>
                    <a:off x="7734138" y="3552296"/>
                    <a:ext cx="553790" cy="356794"/>
                  </a:xfrm>
                  <a:prstGeom prst="rect">
                    <a:avLst/>
                  </a:prstGeom>
                  <a:noFill/>
                </p:spPr>
                <p:txBody>
                  <a:bodyPr wrap="square" rtlCol="0">
                    <a:spAutoFit/>
                  </a:bodyPr>
                  <a:lstStyle/>
                  <a:p>
                    <a:r>
                      <a:rPr lang="en-US" sz="1600" b="1" dirty="0">
                        <a:solidFill>
                          <a:srgbClr val="000000"/>
                        </a:solidFill>
                      </a:rPr>
                      <a:t>15</a:t>
                    </a:r>
                  </a:p>
                </p:txBody>
              </p:sp>
              <p:sp>
                <p:nvSpPr>
                  <p:cNvPr id="18" name="TextBox 17">
                    <a:extLst>
                      <a:ext uri="{FF2B5EF4-FFF2-40B4-BE49-F238E27FC236}">
                        <a16:creationId xmlns:a16="http://schemas.microsoft.com/office/drawing/2014/main" id="{24FCD7BE-6668-81CB-97A4-F08DDB3A072C}"/>
                      </a:ext>
                    </a:extLst>
                  </p:cNvPr>
                  <p:cNvSpPr txBox="1"/>
                  <p:nvPr/>
                </p:nvSpPr>
                <p:spPr>
                  <a:xfrm>
                    <a:off x="7729928" y="3755452"/>
                    <a:ext cx="522487" cy="356794"/>
                  </a:xfrm>
                  <a:prstGeom prst="rect">
                    <a:avLst/>
                  </a:prstGeom>
                  <a:noFill/>
                </p:spPr>
                <p:txBody>
                  <a:bodyPr wrap="square" rtlCol="0">
                    <a:spAutoFit/>
                  </a:bodyPr>
                  <a:lstStyle/>
                  <a:p>
                    <a:r>
                      <a:rPr lang="en-US" sz="1600" b="1" dirty="0">
                        <a:solidFill>
                          <a:srgbClr val="000000"/>
                        </a:solidFill>
                      </a:rPr>
                      <a:t>19</a:t>
                    </a:r>
                  </a:p>
                </p:txBody>
              </p:sp>
              <p:sp>
                <p:nvSpPr>
                  <p:cNvPr id="19" name="TextBox 18">
                    <a:extLst>
                      <a:ext uri="{FF2B5EF4-FFF2-40B4-BE49-F238E27FC236}">
                        <a16:creationId xmlns:a16="http://schemas.microsoft.com/office/drawing/2014/main" id="{7BF5910D-16D4-50C6-8B48-EA5FFD18D4D5}"/>
                      </a:ext>
                    </a:extLst>
                  </p:cNvPr>
                  <p:cNvSpPr txBox="1"/>
                  <p:nvPr/>
                </p:nvSpPr>
                <p:spPr>
                  <a:xfrm>
                    <a:off x="7723262" y="3979488"/>
                    <a:ext cx="438752" cy="356794"/>
                  </a:xfrm>
                  <a:prstGeom prst="rect">
                    <a:avLst/>
                  </a:prstGeom>
                  <a:noFill/>
                </p:spPr>
                <p:txBody>
                  <a:bodyPr wrap="none" rtlCol="0">
                    <a:spAutoFit/>
                  </a:bodyPr>
                  <a:lstStyle/>
                  <a:p>
                    <a:r>
                      <a:rPr lang="en-US" sz="1600" b="1" dirty="0">
                        <a:solidFill>
                          <a:srgbClr val="000000"/>
                        </a:solidFill>
                      </a:rPr>
                      <a:t>15</a:t>
                    </a:r>
                  </a:p>
                </p:txBody>
              </p:sp>
              <p:sp>
                <p:nvSpPr>
                  <p:cNvPr id="20" name="TextBox 19">
                    <a:extLst>
                      <a:ext uri="{FF2B5EF4-FFF2-40B4-BE49-F238E27FC236}">
                        <a16:creationId xmlns:a16="http://schemas.microsoft.com/office/drawing/2014/main" id="{F89CF9F5-F3CD-194F-F917-B3E4E7DBC499}"/>
                      </a:ext>
                    </a:extLst>
                  </p:cNvPr>
                  <p:cNvSpPr txBox="1"/>
                  <p:nvPr/>
                </p:nvSpPr>
                <p:spPr>
                  <a:xfrm>
                    <a:off x="7554089" y="4264332"/>
                    <a:ext cx="783235" cy="356794"/>
                  </a:xfrm>
                  <a:prstGeom prst="rect">
                    <a:avLst/>
                  </a:prstGeom>
                  <a:noFill/>
                </p:spPr>
                <p:txBody>
                  <a:bodyPr wrap="square" rtlCol="0">
                    <a:spAutoFit/>
                  </a:bodyPr>
                  <a:lstStyle/>
                  <a:p>
                    <a:r>
                      <a:rPr lang="en-US" sz="1600" b="1" dirty="0">
                        <a:solidFill>
                          <a:srgbClr val="000000"/>
                        </a:solidFill>
                      </a:rPr>
                      <a:t>$8.35</a:t>
                    </a:r>
                  </a:p>
                </p:txBody>
              </p:sp>
              <p:sp>
                <p:nvSpPr>
                  <p:cNvPr id="21" name="TextBox 20">
                    <a:extLst>
                      <a:ext uri="{FF2B5EF4-FFF2-40B4-BE49-F238E27FC236}">
                        <a16:creationId xmlns:a16="http://schemas.microsoft.com/office/drawing/2014/main" id="{99808F7F-DB60-BEEA-2C95-B6F70E1EE31B}"/>
                      </a:ext>
                    </a:extLst>
                  </p:cNvPr>
                  <p:cNvSpPr txBox="1"/>
                  <p:nvPr/>
                </p:nvSpPr>
                <p:spPr>
                  <a:xfrm>
                    <a:off x="7515349" y="4902005"/>
                    <a:ext cx="691053" cy="291923"/>
                  </a:xfrm>
                  <a:prstGeom prst="rect">
                    <a:avLst/>
                  </a:prstGeom>
                  <a:noFill/>
                </p:spPr>
                <p:txBody>
                  <a:bodyPr wrap="none" rtlCol="0">
                    <a:spAutoFit/>
                  </a:bodyPr>
                  <a:lstStyle/>
                  <a:p>
                    <a:r>
                      <a:rPr lang="en-US" sz="1200" b="1" dirty="0">
                        <a:solidFill>
                          <a:srgbClr val="000000"/>
                        </a:solidFill>
                      </a:rPr>
                      <a:t>$25.00</a:t>
                    </a:r>
                  </a:p>
                </p:txBody>
              </p:sp>
              <p:sp>
                <p:nvSpPr>
                  <p:cNvPr id="22" name="TextBox 21">
                    <a:extLst>
                      <a:ext uri="{FF2B5EF4-FFF2-40B4-BE49-F238E27FC236}">
                        <a16:creationId xmlns:a16="http://schemas.microsoft.com/office/drawing/2014/main" id="{88001743-B234-6DD4-978A-C422C478D482}"/>
                      </a:ext>
                    </a:extLst>
                  </p:cNvPr>
                  <p:cNvSpPr txBox="1"/>
                  <p:nvPr/>
                </p:nvSpPr>
                <p:spPr>
                  <a:xfrm>
                    <a:off x="7524230" y="5183144"/>
                    <a:ext cx="1127794" cy="324494"/>
                  </a:xfrm>
                  <a:prstGeom prst="rect">
                    <a:avLst/>
                  </a:prstGeom>
                  <a:noFill/>
                </p:spPr>
                <p:txBody>
                  <a:bodyPr wrap="square" rtlCol="0">
                    <a:spAutoFit/>
                  </a:bodyPr>
                  <a:lstStyle/>
                  <a:p>
                    <a:r>
                      <a:rPr lang="en-US" sz="1401" b="1" dirty="0">
                        <a:solidFill>
                          <a:srgbClr val="000000"/>
                        </a:solidFill>
                      </a:rPr>
                      <a:t>$30.35</a:t>
                    </a:r>
                  </a:p>
                </p:txBody>
              </p:sp>
              <p:sp>
                <p:nvSpPr>
                  <p:cNvPr id="23" name="TextBox 22">
                    <a:extLst>
                      <a:ext uri="{FF2B5EF4-FFF2-40B4-BE49-F238E27FC236}">
                        <a16:creationId xmlns:a16="http://schemas.microsoft.com/office/drawing/2014/main" id="{3803EF9D-37C9-A6FB-3D8D-092416717429}"/>
                      </a:ext>
                    </a:extLst>
                  </p:cNvPr>
                  <p:cNvSpPr txBox="1"/>
                  <p:nvPr/>
                </p:nvSpPr>
                <p:spPr>
                  <a:xfrm>
                    <a:off x="7491579" y="4595875"/>
                    <a:ext cx="985233" cy="356794"/>
                  </a:xfrm>
                  <a:prstGeom prst="rect">
                    <a:avLst/>
                  </a:prstGeom>
                  <a:noFill/>
                </p:spPr>
                <p:txBody>
                  <a:bodyPr wrap="square" rtlCol="0">
                    <a:spAutoFit/>
                  </a:bodyPr>
                  <a:lstStyle/>
                  <a:p>
                    <a:r>
                      <a:rPr lang="en-US" sz="1600" b="1" dirty="0">
                        <a:solidFill>
                          <a:srgbClr val="000000"/>
                        </a:solidFill>
                      </a:rPr>
                      <a:t>$55.35</a:t>
                    </a:r>
                  </a:p>
                </p:txBody>
              </p:sp>
            </p:grpSp>
          </p:grpSp>
          <p:sp>
            <p:nvSpPr>
              <p:cNvPr id="8" name="TextBox 7">
                <a:extLst>
                  <a:ext uri="{FF2B5EF4-FFF2-40B4-BE49-F238E27FC236}">
                    <a16:creationId xmlns:a16="http://schemas.microsoft.com/office/drawing/2014/main" id="{4D6A7E67-218A-99BB-5C97-7C355D206362}"/>
                  </a:ext>
                </a:extLst>
              </p:cNvPr>
              <p:cNvSpPr txBox="1"/>
              <p:nvPr/>
            </p:nvSpPr>
            <p:spPr>
              <a:xfrm>
                <a:off x="1248243" y="5801206"/>
                <a:ext cx="1408641" cy="421666"/>
              </a:xfrm>
              <a:prstGeom prst="rect">
                <a:avLst/>
              </a:prstGeom>
              <a:noFill/>
            </p:spPr>
            <p:txBody>
              <a:bodyPr wrap="square" rtlCol="0">
                <a:spAutoFit/>
              </a:bodyPr>
              <a:lstStyle/>
              <a:p>
                <a:r>
                  <a:rPr lang="en-US" sz="2000" dirty="0">
                    <a:solidFill>
                      <a:srgbClr val="000000"/>
                    </a:solidFill>
                    <a:latin typeface="Brush Script MT" panose="03060802040406070304" pitchFamily="66" charset="0"/>
                  </a:rPr>
                  <a:t>Ryan Kate</a:t>
                </a:r>
              </a:p>
            </p:txBody>
          </p:sp>
          <p:sp>
            <p:nvSpPr>
              <p:cNvPr id="9" name="TextBox 8">
                <a:extLst>
                  <a:ext uri="{FF2B5EF4-FFF2-40B4-BE49-F238E27FC236}">
                    <a16:creationId xmlns:a16="http://schemas.microsoft.com/office/drawing/2014/main" id="{B60B5A86-237A-2FA0-B8A3-2CC016FD7704}"/>
                  </a:ext>
                </a:extLst>
              </p:cNvPr>
              <p:cNvSpPr txBox="1"/>
              <p:nvPr/>
            </p:nvSpPr>
            <p:spPr>
              <a:xfrm>
                <a:off x="1234664" y="6111838"/>
                <a:ext cx="1572408" cy="486538"/>
              </a:xfrm>
              <a:prstGeom prst="rect">
                <a:avLst/>
              </a:prstGeom>
              <a:noFill/>
            </p:spPr>
            <p:txBody>
              <a:bodyPr wrap="square" rtlCol="0">
                <a:spAutoFit/>
              </a:bodyPr>
              <a:lstStyle/>
              <a:p>
                <a:r>
                  <a:rPr lang="en-US" sz="2400" dirty="0">
                    <a:solidFill>
                      <a:srgbClr val="000000"/>
                    </a:solidFill>
                    <a:latin typeface="French Script MT" panose="03020402040607040605" pitchFamily="66" charset="0"/>
                  </a:rPr>
                  <a:t>Cole Winston</a:t>
                </a:r>
              </a:p>
            </p:txBody>
          </p:sp>
        </p:grpSp>
        <p:sp>
          <p:nvSpPr>
            <p:cNvPr id="6" name="TextBox 5">
              <a:extLst>
                <a:ext uri="{FF2B5EF4-FFF2-40B4-BE49-F238E27FC236}">
                  <a16:creationId xmlns:a16="http://schemas.microsoft.com/office/drawing/2014/main" id="{FB91AB1E-E84D-A6DA-87C5-A3BEB765E9E0}"/>
                </a:ext>
              </a:extLst>
            </p:cNvPr>
            <p:cNvSpPr txBox="1"/>
            <p:nvPr/>
          </p:nvSpPr>
          <p:spPr>
            <a:xfrm>
              <a:off x="3460340" y="5799280"/>
              <a:ext cx="1567625" cy="486538"/>
            </a:xfrm>
            <a:prstGeom prst="rect">
              <a:avLst/>
            </a:prstGeom>
            <a:noFill/>
          </p:spPr>
          <p:txBody>
            <a:bodyPr wrap="square" rtlCol="0">
              <a:spAutoFit/>
            </a:bodyPr>
            <a:lstStyle/>
            <a:p>
              <a:r>
                <a:rPr lang="en-US" sz="2400" dirty="0">
                  <a:solidFill>
                    <a:srgbClr val="000000"/>
                  </a:solidFill>
                  <a:latin typeface="French Script MT" panose="03020402040607040605" pitchFamily="66" charset="0"/>
                </a:rPr>
                <a:t>Cole Winston</a:t>
              </a:r>
            </a:p>
          </p:txBody>
        </p:sp>
      </p:grpSp>
      <p:grpSp>
        <p:nvGrpSpPr>
          <p:cNvPr id="51" name="Group 50">
            <a:extLst>
              <a:ext uri="{FF2B5EF4-FFF2-40B4-BE49-F238E27FC236}">
                <a16:creationId xmlns:a16="http://schemas.microsoft.com/office/drawing/2014/main" id="{7F06A828-56B3-8597-C452-0D5EFE1A45CB}"/>
              </a:ext>
            </a:extLst>
          </p:cNvPr>
          <p:cNvGrpSpPr/>
          <p:nvPr/>
        </p:nvGrpSpPr>
        <p:grpSpPr>
          <a:xfrm>
            <a:off x="3780080" y="2500565"/>
            <a:ext cx="1154567" cy="3294918"/>
            <a:chOff x="7523321" y="2051262"/>
            <a:chExt cx="1154567" cy="3294919"/>
          </a:xfrm>
        </p:grpSpPr>
        <p:sp>
          <p:nvSpPr>
            <p:cNvPr id="52" name="TextBox 51">
              <a:extLst>
                <a:ext uri="{FF2B5EF4-FFF2-40B4-BE49-F238E27FC236}">
                  <a16:creationId xmlns:a16="http://schemas.microsoft.com/office/drawing/2014/main" id="{38CF548F-E89E-2865-B1E8-EF84E7BD6DC2}"/>
                </a:ext>
              </a:extLst>
            </p:cNvPr>
            <p:cNvSpPr txBox="1"/>
            <p:nvPr/>
          </p:nvSpPr>
          <p:spPr>
            <a:xfrm>
              <a:off x="7793572" y="2051262"/>
              <a:ext cx="340476" cy="338554"/>
            </a:xfrm>
            <a:prstGeom prst="rect">
              <a:avLst/>
            </a:prstGeom>
            <a:noFill/>
          </p:spPr>
          <p:txBody>
            <a:bodyPr wrap="square" rtlCol="0">
              <a:spAutoFit/>
            </a:bodyPr>
            <a:lstStyle/>
            <a:p>
              <a:r>
                <a:rPr lang="en-US" sz="1600" b="1" dirty="0">
                  <a:solidFill>
                    <a:srgbClr val="000000"/>
                  </a:solidFill>
                </a:rPr>
                <a:t>2</a:t>
              </a:r>
            </a:p>
          </p:txBody>
        </p:sp>
        <p:sp>
          <p:nvSpPr>
            <p:cNvPr id="53" name="TextBox 52">
              <a:extLst>
                <a:ext uri="{FF2B5EF4-FFF2-40B4-BE49-F238E27FC236}">
                  <a16:creationId xmlns:a16="http://schemas.microsoft.com/office/drawing/2014/main" id="{9C906D2E-CE8A-6C10-C01B-F92190AA3221}"/>
                </a:ext>
              </a:extLst>
            </p:cNvPr>
            <p:cNvSpPr txBox="1"/>
            <p:nvPr/>
          </p:nvSpPr>
          <p:spPr>
            <a:xfrm>
              <a:off x="7782789" y="2247058"/>
              <a:ext cx="288862" cy="338554"/>
            </a:xfrm>
            <a:prstGeom prst="rect">
              <a:avLst/>
            </a:prstGeom>
            <a:noFill/>
          </p:spPr>
          <p:txBody>
            <a:bodyPr wrap="none" rtlCol="0">
              <a:spAutoFit/>
            </a:bodyPr>
            <a:lstStyle/>
            <a:p>
              <a:r>
                <a:rPr lang="en-US" sz="1600" b="1" dirty="0">
                  <a:solidFill>
                    <a:srgbClr val="000000"/>
                  </a:solidFill>
                </a:rPr>
                <a:t>4</a:t>
              </a:r>
            </a:p>
          </p:txBody>
        </p:sp>
        <p:sp>
          <p:nvSpPr>
            <p:cNvPr id="54" name="TextBox 53">
              <a:extLst>
                <a:ext uri="{FF2B5EF4-FFF2-40B4-BE49-F238E27FC236}">
                  <a16:creationId xmlns:a16="http://schemas.microsoft.com/office/drawing/2014/main" id="{BA9DAB61-FB2C-5BE1-DEE4-C29E283EA45B}"/>
                </a:ext>
              </a:extLst>
            </p:cNvPr>
            <p:cNvSpPr txBox="1"/>
            <p:nvPr/>
          </p:nvSpPr>
          <p:spPr>
            <a:xfrm>
              <a:off x="7776357" y="2467675"/>
              <a:ext cx="288862" cy="338554"/>
            </a:xfrm>
            <a:prstGeom prst="rect">
              <a:avLst/>
            </a:prstGeom>
            <a:noFill/>
          </p:spPr>
          <p:txBody>
            <a:bodyPr wrap="none" rtlCol="0">
              <a:spAutoFit/>
            </a:bodyPr>
            <a:lstStyle/>
            <a:p>
              <a:r>
                <a:rPr lang="en-US" sz="1600" b="1" dirty="0">
                  <a:solidFill>
                    <a:srgbClr val="000000"/>
                  </a:solidFill>
                </a:rPr>
                <a:t>7</a:t>
              </a:r>
            </a:p>
          </p:txBody>
        </p:sp>
        <p:sp>
          <p:nvSpPr>
            <p:cNvPr id="55" name="TextBox 54">
              <a:extLst>
                <a:ext uri="{FF2B5EF4-FFF2-40B4-BE49-F238E27FC236}">
                  <a16:creationId xmlns:a16="http://schemas.microsoft.com/office/drawing/2014/main" id="{9EB2EA06-674F-6E0F-F790-37D73E3A0CA6}"/>
                </a:ext>
              </a:extLst>
            </p:cNvPr>
            <p:cNvSpPr txBox="1"/>
            <p:nvPr/>
          </p:nvSpPr>
          <p:spPr>
            <a:xfrm>
              <a:off x="7552682" y="2776873"/>
              <a:ext cx="933714" cy="307905"/>
            </a:xfrm>
            <a:prstGeom prst="rect">
              <a:avLst/>
            </a:prstGeom>
            <a:noFill/>
          </p:spPr>
          <p:txBody>
            <a:bodyPr wrap="square" rtlCol="0">
              <a:spAutoFit/>
            </a:bodyPr>
            <a:lstStyle/>
            <a:p>
              <a:r>
                <a:rPr lang="en-US" sz="1401" b="1" dirty="0">
                  <a:solidFill>
                    <a:srgbClr val="000000"/>
                  </a:solidFill>
                </a:rPr>
                <a:t>$47.00</a:t>
              </a:r>
            </a:p>
          </p:txBody>
        </p:sp>
        <p:sp>
          <p:nvSpPr>
            <p:cNvPr id="56" name="TextBox 55">
              <a:extLst>
                <a:ext uri="{FF2B5EF4-FFF2-40B4-BE49-F238E27FC236}">
                  <a16:creationId xmlns:a16="http://schemas.microsoft.com/office/drawing/2014/main" id="{6EE77702-D2E1-8A58-CBDA-AFEA88E8BF75}"/>
                </a:ext>
              </a:extLst>
            </p:cNvPr>
            <p:cNvSpPr txBox="1"/>
            <p:nvPr/>
          </p:nvSpPr>
          <p:spPr>
            <a:xfrm>
              <a:off x="7734141" y="3258882"/>
              <a:ext cx="535113" cy="338554"/>
            </a:xfrm>
            <a:prstGeom prst="rect">
              <a:avLst/>
            </a:prstGeom>
            <a:noFill/>
          </p:spPr>
          <p:txBody>
            <a:bodyPr wrap="square" rtlCol="0">
              <a:spAutoFit/>
            </a:bodyPr>
            <a:lstStyle/>
            <a:p>
              <a:r>
                <a:rPr lang="en-US" sz="1600" b="1" dirty="0">
                  <a:solidFill>
                    <a:srgbClr val="000000"/>
                  </a:solidFill>
                </a:rPr>
                <a:t>23</a:t>
              </a:r>
            </a:p>
          </p:txBody>
        </p:sp>
        <p:sp>
          <p:nvSpPr>
            <p:cNvPr id="57" name="TextBox 56">
              <a:extLst>
                <a:ext uri="{FF2B5EF4-FFF2-40B4-BE49-F238E27FC236}">
                  <a16:creationId xmlns:a16="http://schemas.microsoft.com/office/drawing/2014/main" id="{2A471CC3-D770-2F0B-673F-DA069EDD5ED6}"/>
                </a:ext>
              </a:extLst>
            </p:cNvPr>
            <p:cNvSpPr txBox="1"/>
            <p:nvPr/>
          </p:nvSpPr>
          <p:spPr>
            <a:xfrm>
              <a:off x="7734141" y="3483119"/>
              <a:ext cx="553789" cy="338554"/>
            </a:xfrm>
            <a:prstGeom prst="rect">
              <a:avLst/>
            </a:prstGeom>
            <a:noFill/>
          </p:spPr>
          <p:txBody>
            <a:bodyPr wrap="square" rtlCol="0">
              <a:spAutoFit/>
            </a:bodyPr>
            <a:lstStyle/>
            <a:p>
              <a:r>
                <a:rPr lang="en-US" sz="1600" b="1" dirty="0">
                  <a:solidFill>
                    <a:srgbClr val="000000"/>
                  </a:solidFill>
                </a:rPr>
                <a:t>15</a:t>
              </a:r>
            </a:p>
          </p:txBody>
        </p:sp>
        <p:sp>
          <p:nvSpPr>
            <p:cNvPr id="58" name="TextBox 57">
              <a:extLst>
                <a:ext uri="{FF2B5EF4-FFF2-40B4-BE49-F238E27FC236}">
                  <a16:creationId xmlns:a16="http://schemas.microsoft.com/office/drawing/2014/main" id="{F8AB5D99-C049-C543-6AAB-6D893EC85391}"/>
                </a:ext>
              </a:extLst>
            </p:cNvPr>
            <p:cNvSpPr txBox="1"/>
            <p:nvPr/>
          </p:nvSpPr>
          <p:spPr>
            <a:xfrm>
              <a:off x="7738845" y="3688633"/>
              <a:ext cx="522489" cy="338554"/>
            </a:xfrm>
            <a:prstGeom prst="rect">
              <a:avLst/>
            </a:prstGeom>
            <a:noFill/>
          </p:spPr>
          <p:txBody>
            <a:bodyPr wrap="square" rtlCol="0">
              <a:spAutoFit/>
            </a:bodyPr>
            <a:lstStyle/>
            <a:p>
              <a:r>
                <a:rPr lang="en-US" sz="1600" b="1" dirty="0">
                  <a:solidFill>
                    <a:srgbClr val="000000"/>
                  </a:solidFill>
                </a:rPr>
                <a:t>19</a:t>
              </a:r>
            </a:p>
          </p:txBody>
        </p:sp>
        <p:sp>
          <p:nvSpPr>
            <p:cNvPr id="59" name="TextBox 58">
              <a:extLst>
                <a:ext uri="{FF2B5EF4-FFF2-40B4-BE49-F238E27FC236}">
                  <a16:creationId xmlns:a16="http://schemas.microsoft.com/office/drawing/2014/main" id="{78EB57DD-1113-3580-9952-8808547AD8A9}"/>
                </a:ext>
              </a:extLst>
            </p:cNvPr>
            <p:cNvSpPr txBox="1"/>
            <p:nvPr/>
          </p:nvSpPr>
          <p:spPr>
            <a:xfrm>
              <a:off x="7723264" y="3893509"/>
              <a:ext cx="393056" cy="338554"/>
            </a:xfrm>
            <a:prstGeom prst="rect">
              <a:avLst/>
            </a:prstGeom>
            <a:noFill/>
          </p:spPr>
          <p:txBody>
            <a:bodyPr wrap="none" rtlCol="0">
              <a:spAutoFit/>
            </a:bodyPr>
            <a:lstStyle/>
            <a:p>
              <a:r>
                <a:rPr lang="en-US" sz="1600" b="1" dirty="0">
                  <a:solidFill>
                    <a:srgbClr val="000000"/>
                  </a:solidFill>
                </a:rPr>
                <a:t>15</a:t>
              </a:r>
            </a:p>
          </p:txBody>
        </p:sp>
        <p:sp>
          <p:nvSpPr>
            <p:cNvPr id="60" name="TextBox 59">
              <a:extLst>
                <a:ext uri="{FF2B5EF4-FFF2-40B4-BE49-F238E27FC236}">
                  <a16:creationId xmlns:a16="http://schemas.microsoft.com/office/drawing/2014/main" id="{0CCE1E60-3BFB-04B1-6B51-4B6127EB2977}"/>
                </a:ext>
              </a:extLst>
            </p:cNvPr>
            <p:cNvSpPr txBox="1"/>
            <p:nvPr/>
          </p:nvSpPr>
          <p:spPr>
            <a:xfrm>
              <a:off x="7547108" y="4168764"/>
              <a:ext cx="783235" cy="338554"/>
            </a:xfrm>
            <a:prstGeom prst="rect">
              <a:avLst/>
            </a:prstGeom>
            <a:noFill/>
          </p:spPr>
          <p:txBody>
            <a:bodyPr wrap="square" rtlCol="0">
              <a:spAutoFit/>
            </a:bodyPr>
            <a:lstStyle/>
            <a:p>
              <a:r>
                <a:rPr lang="en-US" sz="1600" b="1" dirty="0">
                  <a:solidFill>
                    <a:srgbClr val="000000"/>
                  </a:solidFill>
                </a:rPr>
                <a:t>$8.35</a:t>
              </a:r>
            </a:p>
          </p:txBody>
        </p:sp>
        <p:sp>
          <p:nvSpPr>
            <p:cNvPr id="61" name="TextBox 60">
              <a:extLst>
                <a:ext uri="{FF2B5EF4-FFF2-40B4-BE49-F238E27FC236}">
                  <a16:creationId xmlns:a16="http://schemas.microsoft.com/office/drawing/2014/main" id="{6A810EF7-6F53-E1BA-E44B-120F36F92E47}"/>
                </a:ext>
              </a:extLst>
            </p:cNvPr>
            <p:cNvSpPr txBox="1"/>
            <p:nvPr/>
          </p:nvSpPr>
          <p:spPr>
            <a:xfrm>
              <a:off x="7547108" y="4781004"/>
              <a:ext cx="619080" cy="276999"/>
            </a:xfrm>
            <a:prstGeom prst="rect">
              <a:avLst/>
            </a:prstGeom>
            <a:noFill/>
          </p:spPr>
          <p:txBody>
            <a:bodyPr wrap="none" rtlCol="0">
              <a:spAutoFit/>
            </a:bodyPr>
            <a:lstStyle/>
            <a:p>
              <a:r>
                <a:rPr lang="en-US" sz="1200" b="1" dirty="0">
                  <a:solidFill>
                    <a:srgbClr val="000000"/>
                  </a:solidFill>
                </a:rPr>
                <a:t>$25.00</a:t>
              </a:r>
            </a:p>
          </p:txBody>
        </p:sp>
        <p:sp>
          <p:nvSpPr>
            <p:cNvPr id="62" name="TextBox 61">
              <a:extLst>
                <a:ext uri="{FF2B5EF4-FFF2-40B4-BE49-F238E27FC236}">
                  <a16:creationId xmlns:a16="http://schemas.microsoft.com/office/drawing/2014/main" id="{9B780B26-63A2-13AF-EFA6-5790783CCDA2}"/>
                </a:ext>
              </a:extLst>
            </p:cNvPr>
            <p:cNvSpPr txBox="1"/>
            <p:nvPr/>
          </p:nvSpPr>
          <p:spPr>
            <a:xfrm>
              <a:off x="7550093" y="5038276"/>
              <a:ext cx="1127795" cy="307905"/>
            </a:xfrm>
            <a:prstGeom prst="rect">
              <a:avLst/>
            </a:prstGeom>
            <a:noFill/>
          </p:spPr>
          <p:txBody>
            <a:bodyPr wrap="square" rtlCol="0">
              <a:spAutoFit/>
            </a:bodyPr>
            <a:lstStyle/>
            <a:p>
              <a:r>
                <a:rPr lang="en-US" sz="1401" b="1" dirty="0">
                  <a:solidFill>
                    <a:srgbClr val="000000"/>
                  </a:solidFill>
                </a:rPr>
                <a:t>$30.35</a:t>
              </a:r>
            </a:p>
          </p:txBody>
        </p:sp>
        <p:sp>
          <p:nvSpPr>
            <p:cNvPr id="63" name="TextBox 62">
              <a:extLst>
                <a:ext uri="{FF2B5EF4-FFF2-40B4-BE49-F238E27FC236}">
                  <a16:creationId xmlns:a16="http://schemas.microsoft.com/office/drawing/2014/main" id="{1381A124-891B-5A6E-C459-8A1F985830FB}"/>
                </a:ext>
              </a:extLst>
            </p:cNvPr>
            <p:cNvSpPr txBox="1"/>
            <p:nvPr/>
          </p:nvSpPr>
          <p:spPr>
            <a:xfrm>
              <a:off x="7523321" y="4484721"/>
              <a:ext cx="985234" cy="338554"/>
            </a:xfrm>
            <a:prstGeom prst="rect">
              <a:avLst/>
            </a:prstGeom>
            <a:noFill/>
          </p:spPr>
          <p:txBody>
            <a:bodyPr wrap="square" rtlCol="0">
              <a:spAutoFit/>
            </a:bodyPr>
            <a:lstStyle/>
            <a:p>
              <a:r>
                <a:rPr lang="en-US" sz="1600" b="1" dirty="0">
                  <a:solidFill>
                    <a:srgbClr val="000000"/>
                  </a:solidFill>
                </a:rPr>
                <a:t>$55.35</a:t>
              </a:r>
            </a:p>
          </p:txBody>
        </p:sp>
      </p:grpSp>
      <p:sp>
        <p:nvSpPr>
          <p:cNvPr id="64" name="TextBox 63">
            <a:extLst>
              <a:ext uri="{FF2B5EF4-FFF2-40B4-BE49-F238E27FC236}">
                <a16:creationId xmlns:a16="http://schemas.microsoft.com/office/drawing/2014/main" id="{A1DD37DF-D869-6A2D-5EB6-638CA111DCC7}"/>
              </a:ext>
            </a:extLst>
          </p:cNvPr>
          <p:cNvSpPr txBox="1"/>
          <p:nvPr/>
        </p:nvSpPr>
        <p:spPr>
          <a:xfrm>
            <a:off x="3320003" y="6290659"/>
            <a:ext cx="1408644" cy="400110"/>
          </a:xfrm>
          <a:prstGeom prst="rect">
            <a:avLst/>
          </a:prstGeom>
          <a:noFill/>
        </p:spPr>
        <p:txBody>
          <a:bodyPr wrap="square" rtlCol="0">
            <a:spAutoFit/>
          </a:bodyPr>
          <a:lstStyle/>
          <a:p>
            <a:r>
              <a:rPr lang="en-US" sz="2000" dirty="0">
                <a:solidFill>
                  <a:srgbClr val="000000"/>
                </a:solidFill>
                <a:latin typeface="Brush Script MT" panose="03060802040406070304" pitchFamily="66" charset="0"/>
              </a:rPr>
              <a:t>Ryan Kate</a:t>
            </a:r>
          </a:p>
        </p:txBody>
      </p:sp>
      <p:sp>
        <p:nvSpPr>
          <p:cNvPr id="65" name="Rounded Rectangular Callout 27">
            <a:extLst>
              <a:ext uri="{FF2B5EF4-FFF2-40B4-BE49-F238E27FC236}">
                <a16:creationId xmlns:a16="http://schemas.microsoft.com/office/drawing/2014/main" id="{6FAEC5A0-62BF-D588-58D0-8745AD759178}"/>
              </a:ext>
            </a:extLst>
          </p:cNvPr>
          <p:cNvSpPr/>
          <p:nvPr/>
        </p:nvSpPr>
        <p:spPr>
          <a:xfrm>
            <a:off x="1208633" y="271961"/>
            <a:ext cx="6983972" cy="582373"/>
          </a:xfrm>
          <a:prstGeom prst="roundRect">
            <a:avLst/>
          </a:prstGeom>
          <a:solidFill>
            <a:schemeClr val="bg1"/>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1" dirty="0">
                <a:solidFill>
                  <a:srgbClr val="000000"/>
                </a:solidFill>
              </a:rPr>
              <a:t>Verify all amounts recorded are accurate by counting and signing the bottom of the Till Worksheet.  </a:t>
            </a:r>
          </a:p>
        </p:txBody>
      </p:sp>
      <p:pic>
        <p:nvPicPr>
          <p:cNvPr id="66" name="Picture 65">
            <a:extLst>
              <a:ext uri="{FF2B5EF4-FFF2-40B4-BE49-F238E27FC236}">
                <a16:creationId xmlns:a16="http://schemas.microsoft.com/office/drawing/2014/main" id="{A6C3B92B-F46F-3207-D796-3F0EFD78ABFE}"/>
              </a:ext>
            </a:extLst>
          </p:cNvPr>
          <p:cNvPicPr>
            <a:picLocks noChangeAspect="1"/>
          </p:cNvPicPr>
          <p:nvPr/>
        </p:nvPicPr>
        <p:blipFill>
          <a:blip r:embed="rId5"/>
          <a:stretch>
            <a:fillRect/>
          </a:stretch>
        </p:blipFill>
        <p:spPr>
          <a:xfrm>
            <a:off x="5329699" y="3786527"/>
            <a:ext cx="1117860" cy="1117860"/>
          </a:xfrm>
          <a:prstGeom prst="rect">
            <a:avLst/>
          </a:prstGeom>
        </p:spPr>
      </p:pic>
      <p:grpSp>
        <p:nvGrpSpPr>
          <p:cNvPr id="67" name="Group 66">
            <a:extLst>
              <a:ext uri="{FF2B5EF4-FFF2-40B4-BE49-F238E27FC236}">
                <a16:creationId xmlns:a16="http://schemas.microsoft.com/office/drawing/2014/main" id="{36161741-82DE-A5EE-B32E-D13E8F839271}"/>
              </a:ext>
            </a:extLst>
          </p:cNvPr>
          <p:cNvGrpSpPr/>
          <p:nvPr/>
        </p:nvGrpSpPr>
        <p:grpSpPr>
          <a:xfrm>
            <a:off x="5112321" y="3899909"/>
            <a:ext cx="1760887" cy="890615"/>
            <a:chOff x="2962954" y="4148764"/>
            <a:chExt cx="1907996" cy="978918"/>
          </a:xfrm>
        </p:grpSpPr>
        <p:grpSp>
          <p:nvGrpSpPr>
            <p:cNvPr id="68" name="Group 67">
              <a:extLst>
                <a:ext uri="{FF2B5EF4-FFF2-40B4-BE49-F238E27FC236}">
                  <a16:creationId xmlns:a16="http://schemas.microsoft.com/office/drawing/2014/main" id="{66F151BF-0F7D-0F32-449D-E67E929A348C}"/>
                </a:ext>
              </a:extLst>
            </p:cNvPr>
            <p:cNvGrpSpPr/>
            <p:nvPr/>
          </p:nvGrpSpPr>
          <p:grpSpPr>
            <a:xfrm>
              <a:off x="2962954" y="4148764"/>
              <a:ext cx="1901899" cy="978918"/>
              <a:chOff x="496499" y="5457825"/>
              <a:chExt cx="1901899" cy="978918"/>
            </a:xfrm>
          </p:grpSpPr>
          <p:sp>
            <p:nvSpPr>
              <p:cNvPr id="70" name="Rectangle 69">
                <a:extLst>
                  <a:ext uri="{FF2B5EF4-FFF2-40B4-BE49-F238E27FC236}">
                    <a16:creationId xmlns:a16="http://schemas.microsoft.com/office/drawing/2014/main" id="{DC7ED9AA-553E-7503-42AC-2505B6B71F15}"/>
                  </a:ext>
                </a:extLst>
              </p:cNvPr>
              <p:cNvSpPr/>
              <p:nvPr/>
            </p:nvSpPr>
            <p:spPr>
              <a:xfrm>
                <a:off x="496499" y="5457825"/>
                <a:ext cx="1901899" cy="978918"/>
              </a:xfrm>
              <a:prstGeom prst="rect">
                <a:avLst/>
              </a:prstGeom>
              <a:solidFill>
                <a:schemeClr val="bg1">
                  <a:lumMod val="50000"/>
                </a:schemeClr>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cxnSp>
            <p:nvCxnSpPr>
              <p:cNvPr id="71" name="Straight Connector 70">
                <a:extLst>
                  <a:ext uri="{FF2B5EF4-FFF2-40B4-BE49-F238E27FC236}">
                    <a16:creationId xmlns:a16="http://schemas.microsoft.com/office/drawing/2014/main" id="{EE2A76CF-8098-9C2B-69E9-D1E5A5BB51B8}"/>
                  </a:ext>
                </a:extLst>
              </p:cNvPr>
              <p:cNvCxnSpPr/>
              <p:nvPr/>
            </p:nvCxnSpPr>
            <p:spPr>
              <a:xfrm>
                <a:off x="496499" y="5543862"/>
                <a:ext cx="190189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69" name="Picture 68">
              <a:extLst>
                <a:ext uri="{FF2B5EF4-FFF2-40B4-BE49-F238E27FC236}">
                  <a16:creationId xmlns:a16="http://schemas.microsoft.com/office/drawing/2014/main" id="{A58D0F92-0BD5-A779-754B-C42E08CCDCD1}"/>
                </a:ext>
              </a:extLst>
            </p:cNvPr>
            <p:cNvPicPr>
              <a:picLocks noChangeAspect="1"/>
            </p:cNvPicPr>
            <p:nvPr/>
          </p:nvPicPr>
          <p:blipFill rotWithShape="1">
            <a:blip r:embed="rId6"/>
            <a:srcRect t="39549" b="35753"/>
            <a:stretch/>
          </p:blipFill>
          <p:spPr>
            <a:xfrm>
              <a:off x="3045875" y="4481641"/>
              <a:ext cx="1825075" cy="450759"/>
            </a:xfrm>
            <a:prstGeom prst="rect">
              <a:avLst/>
            </a:prstGeom>
          </p:spPr>
        </p:pic>
      </p:grpSp>
    </p:spTree>
    <p:extLst>
      <p:ext uri="{BB962C8B-B14F-4D97-AF65-F5344CB8AC3E}">
        <p14:creationId xmlns:p14="http://schemas.microsoft.com/office/powerpoint/2010/main" val="82713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3.61111E-6 -4.81481E-6 L 0.07379 -0.10671 C 0.08924 -0.13055 0.11233 -0.14282 0.13664 -0.14282 C 0.16407 -0.14282 0.18629 -0.13055 0.20174 -0.10671 L 0.27605 -4.81481E-6 " pathEditMode="relative" rAng="0" ptsTypes="AAAAA">
                                      <p:cBhvr>
                                        <p:cTn id="6" dur="2000" fill="hold"/>
                                        <p:tgtEl>
                                          <p:spTgt spid="66"/>
                                        </p:tgtEl>
                                        <p:attrNameLst>
                                          <p:attrName>ppt_x</p:attrName>
                                          <p:attrName>ppt_y</p:attrName>
                                        </p:attrNameLst>
                                      </p:cBhvr>
                                      <p:rCtr x="13802" y="-715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22" presetClass="entr" presetSubtype="1"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up)">
                                      <p:cBhvr>
                                        <p:cTn id="14" dur="500"/>
                                        <p:tgtEl>
                                          <p:spTgt spid="51"/>
                                        </p:tgtEl>
                                      </p:cBhvr>
                                    </p:animEffect>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037E406-F4AA-43F7-9A14-99D145938FD7}"/>
              </a:ext>
            </a:extLst>
          </p:cNvPr>
          <p:cNvSpPr txBox="1">
            <a:spLocks/>
          </p:cNvSpPr>
          <p:nvPr/>
        </p:nvSpPr>
        <p:spPr>
          <a:xfrm>
            <a:off x="457200" y="365764"/>
            <a:ext cx="8229600" cy="1143001"/>
          </a:xfrm>
          <a:prstGeom prst="rect">
            <a:avLst/>
          </a:prstGeom>
        </p:spPr>
        <p:txBody>
          <a:bodyPr vert="horz" lIns="91440" tIns="45720" rIns="91440" bIns="45720" rtlCol="0" anchor="t" anchorCtr="0">
            <a:norm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Resolving Discrepancies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21" name="Text Placeholder 4">
            <a:extLst>
              <a:ext uri="{FF2B5EF4-FFF2-40B4-BE49-F238E27FC236}">
                <a16:creationId xmlns:a16="http://schemas.microsoft.com/office/drawing/2014/main" id="{E272792B-7098-FA85-01BA-27CC93DC57D5}"/>
              </a:ext>
            </a:extLst>
          </p:cNvPr>
          <p:cNvSpPr txBox="1">
            <a:spLocks/>
          </p:cNvSpPr>
          <p:nvPr/>
        </p:nvSpPr>
        <p:spPr>
          <a:xfrm>
            <a:off x="373959" y="1803385"/>
            <a:ext cx="4040188" cy="487445"/>
          </a:xfrm>
          <a:prstGeom prst="rect">
            <a:avLst/>
          </a:prstGeom>
        </p:spPr>
        <p:txBody>
          <a:bodyPr vert="horz" lIns="91440" tIns="45720" rIns="91440" bIns="45720" rtlCol="0" anchor="b">
            <a:noAutofit/>
          </a:bodyPr>
          <a:lstStyle>
            <a:lvl1pPr marL="0" indent="0" algn="l" defTabSz="457177" rtl="0" eaLnBrk="1" latinLnBrk="0" hangingPunct="1">
              <a:spcBef>
                <a:spcPct val="20000"/>
              </a:spcBef>
              <a:buFont typeface="Wingdings" panose="05000000000000000000" pitchFamily="2" charset="2"/>
              <a:buNone/>
              <a:defRPr sz="2400" b="1" kern="1200">
                <a:solidFill>
                  <a:srgbClr val="000000"/>
                </a:solidFill>
                <a:latin typeface="+mn-lt"/>
                <a:ea typeface="+mn-ea"/>
                <a:cs typeface="+mn-cs"/>
              </a:defRPr>
            </a:lvl1pPr>
            <a:lvl2pPr marL="457177" indent="0" algn="l" defTabSz="457177" rtl="0" eaLnBrk="1" latinLnBrk="0" hangingPunct="1">
              <a:spcBef>
                <a:spcPct val="20000"/>
              </a:spcBef>
              <a:buFont typeface="Wingdings" panose="05000000000000000000" pitchFamily="2" charset="2"/>
              <a:buNone/>
              <a:defRPr sz="2000" b="1" kern="1200">
                <a:solidFill>
                  <a:srgbClr val="000000"/>
                </a:solidFill>
                <a:latin typeface="+mn-lt"/>
                <a:ea typeface="+mn-ea"/>
                <a:cs typeface="+mn-cs"/>
              </a:defRPr>
            </a:lvl2pPr>
            <a:lvl3pPr marL="914354" indent="0" algn="l" defTabSz="457177" rtl="0" eaLnBrk="1" latinLnBrk="0" hangingPunct="1">
              <a:spcBef>
                <a:spcPct val="20000"/>
              </a:spcBef>
              <a:buFont typeface="Arial"/>
              <a:buNone/>
              <a:defRPr sz="1801" b="1" kern="1200">
                <a:solidFill>
                  <a:srgbClr val="000000"/>
                </a:solidFill>
                <a:latin typeface="+mn-lt"/>
                <a:ea typeface="+mn-ea"/>
                <a:cs typeface="+mn-cs"/>
              </a:defRPr>
            </a:lvl3pPr>
            <a:lvl4pPr marL="1371531" indent="0" algn="l" defTabSz="457177" rtl="0" eaLnBrk="1" latinLnBrk="0" hangingPunct="1">
              <a:spcBef>
                <a:spcPct val="20000"/>
              </a:spcBef>
              <a:buFont typeface="Arial"/>
              <a:buNone/>
              <a:defRPr sz="1600" b="1" kern="1200">
                <a:solidFill>
                  <a:srgbClr val="000000"/>
                </a:solidFill>
                <a:latin typeface="+mn-lt"/>
                <a:ea typeface="+mn-ea"/>
                <a:cs typeface="+mn-cs"/>
              </a:defRPr>
            </a:lvl4pPr>
            <a:lvl5pPr marL="1828709" indent="0" algn="l" defTabSz="457177" rtl="0" eaLnBrk="1" latinLnBrk="0" hangingPunct="1">
              <a:spcBef>
                <a:spcPct val="20000"/>
              </a:spcBef>
              <a:buFont typeface="Arial"/>
              <a:buNone/>
              <a:defRPr sz="1600" b="1" kern="1200">
                <a:solidFill>
                  <a:srgbClr val="000000"/>
                </a:solidFill>
                <a:latin typeface="+mn-lt"/>
                <a:ea typeface="+mn-ea"/>
                <a:cs typeface="+mn-cs"/>
              </a:defRPr>
            </a:lvl5pPr>
            <a:lvl6pPr marL="2285886" indent="0" algn="l" defTabSz="457177" rtl="0" eaLnBrk="1" latinLnBrk="0" hangingPunct="1">
              <a:spcBef>
                <a:spcPct val="20000"/>
              </a:spcBef>
              <a:buFont typeface="Arial"/>
              <a:buNone/>
              <a:defRPr sz="1600" b="1" kern="1200">
                <a:solidFill>
                  <a:schemeClr val="tx1"/>
                </a:solidFill>
                <a:latin typeface="+mn-lt"/>
                <a:ea typeface="+mn-ea"/>
                <a:cs typeface="+mn-cs"/>
              </a:defRPr>
            </a:lvl6pPr>
            <a:lvl7pPr marL="2743063" indent="0" algn="l" defTabSz="457177" rtl="0" eaLnBrk="1" latinLnBrk="0" hangingPunct="1">
              <a:spcBef>
                <a:spcPct val="20000"/>
              </a:spcBef>
              <a:buFont typeface="Arial"/>
              <a:buNone/>
              <a:defRPr sz="1600" b="1" kern="1200">
                <a:solidFill>
                  <a:schemeClr val="tx1"/>
                </a:solidFill>
                <a:latin typeface="+mn-lt"/>
                <a:ea typeface="+mn-ea"/>
                <a:cs typeface="+mn-cs"/>
              </a:defRPr>
            </a:lvl7pPr>
            <a:lvl8pPr marL="3200240" indent="0" algn="l" defTabSz="457177" rtl="0" eaLnBrk="1" latinLnBrk="0" hangingPunct="1">
              <a:spcBef>
                <a:spcPct val="20000"/>
              </a:spcBef>
              <a:buFont typeface="Arial"/>
              <a:buNone/>
              <a:defRPr sz="1600" b="1" kern="1200">
                <a:solidFill>
                  <a:schemeClr val="tx1"/>
                </a:solidFill>
                <a:latin typeface="+mn-lt"/>
                <a:ea typeface="+mn-ea"/>
                <a:cs typeface="+mn-cs"/>
              </a:defRPr>
            </a:lvl8pPr>
            <a:lvl9pPr marL="3657417" indent="0" algn="l" defTabSz="457177"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177"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Shortages</a:t>
            </a:r>
          </a:p>
        </p:txBody>
      </p:sp>
      <p:sp>
        <p:nvSpPr>
          <p:cNvPr id="22" name="Content Placeholder 5">
            <a:extLst>
              <a:ext uri="{FF2B5EF4-FFF2-40B4-BE49-F238E27FC236}">
                <a16:creationId xmlns:a16="http://schemas.microsoft.com/office/drawing/2014/main" id="{59878F29-A30D-1B08-6F59-300A963620F1}"/>
              </a:ext>
            </a:extLst>
          </p:cNvPr>
          <p:cNvSpPr txBox="1">
            <a:spLocks/>
          </p:cNvSpPr>
          <p:nvPr/>
        </p:nvSpPr>
        <p:spPr>
          <a:xfrm>
            <a:off x="360046" y="2464524"/>
            <a:ext cx="4023360" cy="4114800"/>
          </a:xfrm>
          <a:prstGeom prst="roundRect">
            <a:avLst/>
          </a:prstGeom>
          <a:solidFill>
            <a:srgbClr val="FAC090"/>
          </a:solidFill>
        </p:spPr>
        <p:txBody>
          <a:bodyPr vert="horz" lIns="91440" tIns="45720" rIns="91440" bIns="45720" rtlCol="0">
            <a:noAutofit/>
          </a:bodyPr>
          <a:lstStyle>
            <a:lvl1pPr marL="0" indent="0" algn="l" defTabSz="457177"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000"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1801"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1600"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16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16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16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16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1600" kern="1200">
                <a:solidFill>
                  <a:schemeClr val="tx1"/>
                </a:solidFill>
                <a:latin typeface="+mn-lt"/>
                <a:ea typeface="+mn-ea"/>
                <a:cs typeface="+mn-cs"/>
              </a:defRPr>
            </a:lvl9pPr>
          </a:lstStyle>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Cash counting errors</a:t>
            </a:r>
          </a:p>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Refund made on the FSM terminal, but cash was taken from a line terminal</a:t>
            </a:r>
          </a:p>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prepayment entered twice in error</a:t>
            </a:r>
          </a:p>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Double meals that were sold in error</a:t>
            </a:r>
          </a:p>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Second meals sold in error</a:t>
            </a:r>
          </a:p>
        </p:txBody>
      </p:sp>
      <p:sp>
        <p:nvSpPr>
          <p:cNvPr id="23" name="Text Placeholder 6">
            <a:extLst>
              <a:ext uri="{FF2B5EF4-FFF2-40B4-BE49-F238E27FC236}">
                <a16:creationId xmlns:a16="http://schemas.microsoft.com/office/drawing/2014/main" id="{415F725F-32CD-C613-8504-189880D773D5}"/>
              </a:ext>
            </a:extLst>
          </p:cNvPr>
          <p:cNvSpPr txBox="1">
            <a:spLocks/>
          </p:cNvSpPr>
          <p:nvPr/>
        </p:nvSpPr>
        <p:spPr>
          <a:xfrm>
            <a:off x="4680857" y="1803384"/>
            <a:ext cx="4041775" cy="487445"/>
          </a:xfrm>
          <a:prstGeom prst="rect">
            <a:avLst/>
          </a:prstGeom>
        </p:spPr>
        <p:txBody>
          <a:bodyPr vert="horz" lIns="91440" tIns="45720" rIns="91440" bIns="45720" rtlCol="0" anchor="b">
            <a:noAutofit/>
          </a:bodyPr>
          <a:lstStyle>
            <a:lvl1pPr marL="0" indent="0" algn="l" defTabSz="457177" rtl="0" eaLnBrk="1" latinLnBrk="0" hangingPunct="1">
              <a:spcBef>
                <a:spcPct val="20000"/>
              </a:spcBef>
              <a:buFont typeface="Wingdings" panose="05000000000000000000" pitchFamily="2" charset="2"/>
              <a:buNone/>
              <a:defRPr sz="2400" b="1" kern="1200">
                <a:solidFill>
                  <a:srgbClr val="000000"/>
                </a:solidFill>
                <a:latin typeface="+mn-lt"/>
                <a:ea typeface="+mn-ea"/>
                <a:cs typeface="+mn-cs"/>
              </a:defRPr>
            </a:lvl1pPr>
            <a:lvl2pPr marL="457177" indent="0" algn="l" defTabSz="457177" rtl="0" eaLnBrk="1" latinLnBrk="0" hangingPunct="1">
              <a:spcBef>
                <a:spcPct val="20000"/>
              </a:spcBef>
              <a:buFont typeface="Wingdings" panose="05000000000000000000" pitchFamily="2" charset="2"/>
              <a:buNone/>
              <a:defRPr sz="2000" b="1" kern="1200">
                <a:solidFill>
                  <a:srgbClr val="000000"/>
                </a:solidFill>
                <a:latin typeface="+mn-lt"/>
                <a:ea typeface="+mn-ea"/>
                <a:cs typeface="+mn-cs"/>
              </a:defRPr>
            </a:lvl2pPr>
            <a:lvl3pPr marL="914354" indent="0" algn="l" defTabSz="457177" rtl="0" eaLnBrk="1" latinLnBrk="0" hangingPunct="1">
              <a:spcBef>
                <a:spcPct val="20000"/>
              </a:spcBef>
              <a:buFont typeface="Arial"/>
              <a:buNone/>
              <a:defRPr sz="1801" b="1" kern="1200">
                <a:solidFill>
                  <a:srgbClr val="000000"/>
                </a:solidFill>
                <a:latin typeface="+mn-lt"/>
                <a:ea typeface="+mn-ea"/>
                <a:cs typeface="+mn-cs"/>
              </a:defRPr>
            </a:lvl3pPr>
            <a:lvl4pPr marL="1371531" indent="0" algn="l" defTabSz="457177" rtl="0" eaLnBrk="1" latinLnBrk="0" hangingPunct="1">
              <a:spcBef>
                <a:spcPct val="20000"/>
              </a:spcBef>
              <a:buFont typeface="Arial"/>
              <a:buNone/>
              <a:defRPr sz="1600" b="1" kern="1200">
                <a:solidFill>
                  <a:srgbClr val="000000"/>
                </a:solidFill>
                <a:latin typeface="+mn-lt"/>
                <a:ea typeface="+mn-ea"/>
                <a:cs typeface="+mn-cs"/>
              </a:defRPr>
            </a:lvl4pPr>
            <a:lvl5pPr marL="1828709" indent="0" algn="l" defTabSz="457177" rtl="0" eaLnBrk="1" latinLnBrk="0" hangingPunct="1">
              <a:spcBef>
                <a:spcPct val="20000"/>
              </a:spcBef>
              <a:buFont typeface="Arial"/>
              <a:buNone/>
              <a:defRPr sz="1600" b="1" kern="1200">
                <a:solidFill>
                  <a:srgbClr val="000000"/>
                </a:solidFill>
                <a:latin typeface="+mn-lt"/>
                <a:ea typeface="+mn-ea"/>
                <a:cs typeface="+mn-cs"/>
              </a:defRPr>
            </a:lvl5pPr>
            <a:lvl6pPr marL="2285886" indent="0" algn="l" defTabSz="457177" rtl="0" eaLnBrk="1" latinLnBrk="0" hangingPunct="1">
              <a:spcBef>
                <a:spcPct val="20000"/>
              </a:spcBef>
              <a:buFont typeface="Arial"/>
              <a:buNone/>
              <a:defRPr sz="1600" b="1" kern="1200">
                <a:solidFill>
                  <a:schemeClr val="tx1"/>
                </a:solidFill>
                <a:latin typeface="+mn-lt"/>
                <a:ea typeface="+mn-ea"/>
                <a:cs typeface="+mn-cs"/>
              </a:defRPr>
            </a:lvl6pPr>
            <a:lvl7pPr marL="2743063" indent="0" algn="l" defTabSz="457177" rtl="0" eaLnBrk="1" latinLnBrk="0" hangingPunct="1">
              <a:spcBef>
                <a:spcPct val="20000"/>
              </a:spcBef>
              <a:buFont typeface="Arial"/>
              <a:buNone/>
              <a:defRPr sz="1600" b="1" kern="1200">
                <a:solidFill>
                  <a:schemeClr val="tx1"/>
                </a:solidFill>
                <a:latin typeface="+mn-lt"/>
                <a:ea typeface="+mn-ea"/>
                <a:cs typeface="+mn-cs"/>
              </a:defRPr>
            </a:lvl7pPr>
            <a:lvl8pPr marL="3200240" indent="0" algn="l" defTabSz="457177" rtl="0" eaLnBrk="1" latinLnBrk="0" hangingPunct="1">
              <a:spcBef>
                <a:spcPct val="20000"/>
              </a:spcBef>
              <a:buFont typeface="Arial"/>
              <a:buNone/>
              <a:defRPr sz="1600" b="1" kern="1200">
                <a:solidFill>
                  <a:schemeClr val="tx1"/>
                </a:solidFill>
                <a:latin typeface="+mn-lt"/>
                <a:ea typeface="+mn-ea"/>
                <a:cs typeface="+mn-cs"/>
              </a:defRPr>
            </a:lvl8pPr>
            <a:lvl9pPr marL="3657417" indent="0" algn="l" defTabSz="457177"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177"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Overages</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Content Placeholder 7">
            <a:extLst>
              <a:ext uri="{FF2B5EF4-FFF2-40B4-BE49-F238E27FC236}">
                <a16:creationId xmlns:a16="http://schemas.microsoft.com/office/drawing/2014/main" id="{90E214A0-33D5-39FE-09B3-24B761736634}"/>
              </a:ext>
            </a:extLst>
          </p:cNvPr>
          <p:cNvSpPr txBox="1">
            <a:spLocks/>
          </p:cNvSpPr>
          <p:nvPr/>
        </p:nvSpPr>
        <p:spPr>
          <a:xfrm>
            <a:off x="4760594" y="2464524"/>
            <a:ext cx="4023360" cy="4114800"/>
          </a:xfrm>
          <a:prstGeom prst="roundRect">
            <a:avLst/>
          </a:prstGeom>
          <a:solidFill>
            <a:srgbClr val="C3D69B"/>
          </a:solidFill>
        </p:spPr>
        <p:txBody>
          <a:bodyPr vert="horz" lIns="91440" tIns="45720" rIns="91440" bIns="45720" rtlCol="0">
            <a:noAutofit/>
          </a:bodyPr>
          <a:lstStyle>
            <a:lvl1pPr marL="0" indent="0" algn="l" defTabSz="457177"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000"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1801"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1600"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16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16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16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16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1600" kern="1200">
                <a:solidFill>
                  <a:schemeClr val="tx1"/>
                </a:solidFill>
                <a:latin typeface="+mn-lt"/>
                <a:ea typeface="+mn-ea"/>
                <a:cs typeface="+mn-cs"/>
              </a:defRPr>
            </a:lvl9pPr>
          </a:lstStyle>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Cash counting errors</a:t>
            </a:r>
          </a:p>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Voids after deposit was made </a:t>
            </a:r>
          </a:p>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Money received was not entered in CMS</a:t>
            </a:r>
          </a:p>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Prepayment was received but not applied to account </a:t>
            </a:r>
          </a:p>
          <a:p>
            <a:pPr marL="342882" marR="0" lvl="0" indent="-342882"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Change was not returned to customer and not applied to account </a:t>
            </a:r>
          </a:p>
        </p:txBody>
      </p:sp>
      <p:sp>
        <p:nvSpPr>
          <p:cNvPr id="25" name="TextBox 24">
            <a:extLst>
              <a:ext uri="{FF2B5EF4-FFF2-40B4-BE49-F238E27FC236}">
                <a16:creationId xmlns:a16="http://schemas.microsoft.com/office/drawing/2014/main" id="{CC0D97A9-4D38-1F19-B0BC-07DA6DC3114E}"/>
              </a:ext>
            </a:extLst>
          </p:cNvPr>
          <p:cNvSpPr txBox="1"/>
          <p:nvPr/>
        </p:nvSpPr>
        <p:spPr>
          <a:xfrm>
            <a:off x="457200" y="1280165"/>
            <a:ext cx="84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Discrepancies need to be resolved prior to bank deposit.</a:t>
            </a:r>
          </a:p>
        </p:txBody>
      </p:sp>
    </p:spTree>
    <p:extLst>
      <p:ext uri="{BB962C8B-B14F-4D97-AF65-F5344CB8AC3E}">
        <p14:creationId xmlns:p14="http://schemas.microsoft.com/office/powerpoint/2010/main" val="171230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p:tgtEl>
                                          <p:spTgt spid="22"/>
                                        </p:tgtEl>
                                        <p:attrNameLst>
                                          <p:attrName>ppt_y</p:attrName>
                                        </p:attrNameLst>
                                      </p:cBhvr>
                                      <p:tavLst>
                                        <p:tav tm="0">
                                          <p:val>
                                            <p:strVal val="#ppt_y-#ppt_h*1.125000"/>
                                          </p:val>
                                        </p:tav>
                                        <p:tav tm="100000">
                                          <p:val>
                                            <p:strVal val="#ppt_y"/>
                                          </p:val>
                                        </p:tav>
                                      </p:tavLst>
                                    </p:anim>
                                    <p:animEffect transition="in" filter="wipe(down)">
                                      <p:cBhvr>
                                        <p:cTn id="8" dur="75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ppt_y</p:attrName>
                                        </p:attrNameLst>
                                      </p:cBhvr>
                                      <p:tavLst>
                                        <p:tav tm="0">
                                          <p:val>
                                            <p:strVal val="#ppt_y-#ppt_h*1.125000"/>
                                          </p:val>
                                        </p:tav>
                                        <p:tav tm="100000">
                                          <p:val>
                                            <p:strVal val="#ppt_y"/>
                                          </p:val>
                                        </p:tav>
                                      </p:tavLst>
                                    </p:anim>
                                    <p:animEffect transition="in" filter="wipe(dow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6A8547-56DC-EFDC-8239-915F891A6655}"/>
              </a:ext>
            </a:extLst>
          </p:cNvPr>
          <p:cNvSpPr txBox="1">
            <a:spLocks/>
          </p:cNvSpPr>
          <p:nvPr/>
        </p:nvSpPr>
        <p:spPr>
          <a:xfrm>
            <a:off x="457200" y="278677"/>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j-ea"/>
                <a:cs typeface="+mj-cs"/>
              </a:rPr>
              <a:t>Daily Revenue</a:t>
            </a:r>
          </a:p>
        </p:txBody>
      </p:sp>
      <p:sp>
        <p:nvSpPr>
          <p:cNvPr id="9" name="Content Placeholder 2">
            <a:extLst>
              <a:ext uri="{FF2B5EF4-FFF2-40B4-BE49-F238E27FC236}">
                <a16:creationId xmlns:a16="http://schemas.microsoft.com/office/drawing/2014/main" id="{E708B93B-61F9-DF22-42AC-4BE8DD29DB0C}"/>
              </a:ext>
            </a:extLst>
          </p:cNvPr>
          <p:cNvSpPr txBox="1">
            <a:spLocks/>
          </p:cNvSpPr>
          <p:nvPr/>
        </p:nvSpPr>
        <p:spPr>
          <a:xfrm>
            <a:off x="457200" y="1062454"/>
            <a:ext cx="8371114" cy="1050076"/>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Every day cash is received the FSM is responsible for preparing a deposit slip.  </a:t>
            </a:r>
          </a:p>
        </p:txBody>
      </p:sp>
      <p:pic>
        <p:nvPicPr>
          <p:cNvPr id="10" name="Picture 9">
            <a:extLst>
              <a:ext uri="{FF2B5EF4-FFF2-40B4-BE49-F238E27FC236}">
                <a16:creationId xmlns:a16="http://schemas.microsoft.com/office/drawing/2014/main" id="{F0188FEA-15CB-BF91-BBEF-30CAF93CA643}"/>
              </a:ext>
            </a:extLst>
          </p:cNvPr>
          <p:cNvPicPr>
            <a:picLocks noChangeAspect="1"/>
          </p:cNvPicPr>
          <p:nvPr/>
        </p:nvPicPr>
        <p:blipFill rotWithShape="1">
          <a:blip r:embed="rId3"/>
          <a:srcRect l="6236" t="25163" r="7020" b="25059"/>
          <a:stretch/>
        </p:blipFill>
        <p:spPr>
          <a:xfrm>
            <a:off x="2616797" y="5073923"/>
            <a:ext cx="3910405" cy="1682960"/>
          </a:xfrm>
          <a:prstGeom prst="rect">
            <a:avLst/>
          </a:prstGeom>
          <a:ln>
            <a:solidFill>
              <a:srgbClr val="000000"/>
            </a:solidFill>
          </a:ln>
          <a:effectLst>
            <a:outerShdw blurRad="50800" dist="38100" dir="2700000" algn="tl" rotWithShape="0">
              <a:prstClr val="black">
                <a:alpha val="40000"/>
              </a:prstClr>
            </a:outerShdw>
          </a:effectLst>
        </p:spPr>
      </p:pic>
      <p:sp>
        <p:nvSpPr>
          <p:cNvPr id="11" name="Content Placeholder 2">
            <a:extLst>
              <a:ext uri="{FF2B5EF4-FFF2-40B4-BE49-F238E27FC236}">
                <a16:creationId xmlns:a16="http://schemas.microsoft.com/office/drawing/2014/main" id="{9FB168B0-288C-95C9-BCB9-C28D9A4BD1E9}"/>
              </a:ext>
            </a:extLst>
          </p:cNvPr>
          <p:cNvSpPr txBox="1">
            <a:spLocks/>
          </p:cNvSpPr>
          <p:nvPr/>
        </p:nvSpPr>
        <p:spPr>
          <a:xfrm>
            <a:off x="624348" y="2152912"/>
            <a:ext cx="8371114" cy="2831688"/>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Never combine cash collections for multiple days</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Transactions do not allow for personal checks,  extended credit, or running tabs</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No part of the deposit may be withheld from the bank deposit</a:t>
            </a:r>
          </a:p>
          <a:p>
            <a:pPr marL="731520" marR="0" lvl="2" indent="-27432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Never use deposit funds to buy supplies</a:t>
            </a:r>
          </a:p>
        </p:txBody>
      </p:sp>
    </p:spTree>
    <p:extLst>
      <p:ext uri="{BB962C8B-B14F-4D97-AF65-F5344CB8AC3E}">
        <p14:creationId xmlns:p14="http://schemas.microsoft.com/office/powerpoint/2010/main" val="2337956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231F-05C0-DA71-BCF5-BCEFC06ACBD4}"/>
              </a:ext>
            </a:extLst>
          </p:cNvPr>
          <p:cNvSpPr>
            <a:spLocks noGrp="1"/>
          </p:cNvSpPr>
          <p:nvPr>
            <p:ph type="title"/>
          </p:nvPr>
        </p:nvSpPr>
        <p:spPr>
          <a:xfrm>
            <a:off x="457200" y="365764"/>
            <a:ext cx="8229600" cy="1143001"/>
          </a:xfrm>
        </p:spPr>
        <p:txBody>
          <a:bodyPr anchor="t" anchorCtr="0">
            <a:normAutofit/>
          </a:bodyPr>
          <a:lstStyle/>
          <a:p>
            <a:r>
              <a:rPr lang="en-US" sz="4000" b="1" cap="none" dirty="0">
                <a:latin typeface="Calibri" panose="020F0502020204030204" pitchFamily="34" charset="0"/>
                <a:ea typeface="Calibri" panose="020F0502020204030204" pitchFamily="34" charset="0"/>
                <a:cs typeface="Calibri" panose="020F0502020204030204" pitchFamily="34" charset="0"/>
              </a:rPr>
              <a:t>Documentation</a:t>
            </a:r>
          </a:p>
        </p:txBody>
      </p:sp>
      <p:sp>
        <p:nvSpPr>
          <p:cNvPr id="3" name="Content Placeholder 2">
            <a:extLst>
              <a:ext uri="{FF2B5EF4-FFF2-40B4-BE49-F238E27FC236}">
                <a16:creationId xmlns:a16="http://schemas.microsoft.com/office/drawing/2014/main" id="{3A8B6505-39EF-4BD5-1D2C-DF4531CC780D}"/>
              </a:ext>
            </a:extLst>
          </p:cNvPr>
          <p:cNvSpPr>
            <a:spLocks noGrp="1"/>
          </p:cNvSpPr>
          <p:nvPr>
            <p:ph idx="1"/>
          </p:nvPr>
        </p:nvSpPr>
        <p:spPr>
          <a:xfrm>
            <a:off x="457199" y="1018901"/>
            <a:ext cx="8229599" cy="1453204"/>
          </a:xfrm>
        </p:spPr>
        <p:txBody>
          <a:bodyPr>
            <a:noAutofit/>
          </a:bodyPr>
          <a:lstStyle/>
          <a:p>
            <a:pPr marL="0" indent="0">
              <a:spcBef>
                <a:spcPts val="400"/>
              </a:spcBef>
              <a:spcAft>
                <a:spcPts val="0"/>
              </a:spcAft>
              <a:buNone/>
            </a:pPr>
            <a:r>
              <a:rPr lang="en-US" sz="2800" cap="none" dirty="0">
                <a:latin typeface="Calibri" panose="020F0502020204030204" pitchFamily="34" charset="0"/>
                <a:ea typeface="Calibri" panose="020F0502020204030204" pitchFamily="34" charset="0"/>
                <a:cs typeface="Calibri" panose="020F0502020204030204" pitchFamily="34" charset="0"/>
              </a:rPr>
              <a:t>All reports relating to the meal service and cash collections are legal documents that support FSD claims for reimbursement. FSM must verify that:</a:t>
            </a:r>
          </a:p>
        </p:txBody>
      </p:sp>
      <p:pic>
        <p:nvPicPr>
          <p:cNvPr id="4" name="Picture 2" descr="33,658 California Vector Stock Photos, Pictures &amp;amp; Royalty-Free Images -  iStock">
            <a:extLst>
              <a:ext uri="{FF2B5EF4-FFF2-40B4-BE49-F238E27FC236}">
                <a16:creationId xmlns:a16="http://schemas.microsoft.com/office/drawing/2014/main" id="{8134073E-CB99-9C5D-86E0-A4EA02B49A1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719" b="96078" l="9804" r="89706">
                        <a14:foregroundMark x1="29085" y1="5719" x2="29085" y2="12745"/>
                        <a14:foregroundMark x1="29085" y1="12745" x2="28268" y2="15196"/>
                        <a14:foregroundMark x1="54902" y1="89542" x2="60784" y2="93791"/>
                        <a14:foregroundMark x1="60784" y1="93791" x2="63262" y2="94617"/>
                        <a14:foregroundMark x1="68689" y1="93793" x2="71895" y2="86765"/>
                        <a14:backgroundMark x1="64052" y1="96242" x2="67157" y2="96078"/>
                        <a14:backgroundMark x1="67484" y1="96078" x2="63725" y2="95425"/>
                        <a14:backgroundMark x1="66993" y1="96078" x2="68627" y2="96242"/>
                      </a14:backgroundRemoval>
                    </a14:imgEffect>
                  </a14:imgLayer>
                </a14:imgProps>
              </a:ext>
              <a:ext uri="{28A0092B-C50C-407E-A947-70E740481C1C}">
                <a14:useLocalDpi xmlns:a14="http://schemas.microsoft.com/office/drawing/2010/main" val="0"/>
              </a:ext>
            </a:extLst>
          </a:blip>
          <a:srcRect l="22549" t="3765" r="22549" b="3059"/>
          <a:stretch/>
        </p:blipFill>
        <p:spPr bwMode="auto">
          <a:xfrm rot="20910344">
            <a:off x="7895891" y="5036366"/>
            <a:ext cx="914400" cy="155186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United States Clipart Outline - Us Map Silhouette Vector - Free Transparent  PNG Clipart Images Download">
            <a:extLst>
              <a:ext uri="{FF2B5EF4-FFF2-40B4-BE49-F238E27FC236}">
                <a16:creationId xmlns:a16="http://schemas.microsoft.com/office/drawing/2014/main" id="{D275341D-FA79-D31A-CA18-AD25CD13E3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290" b="93443" l="6182" r="93455">
                        <a14:foregroundMark x1="12727" y1="10383" x2="5455" y2="28415"/>
                        <a14:foregroundMark x1="5455" y1="28415" x2="6182" y2="49180"/>
                        <a14:foregroundMark x1="6182" y1="49180" x2="10545" y2="61749"/>
                        <a14:foregroundMark x1="93818" y1="14208" x2="89091" y2="33880"/>
                        <a14:foregroundMark x1="82182" y1="93443" x2="80364" y2="86885"/>
                        <a14:foregroundMark x1="45818" y1="93443" x2="45091" y2="90164"/>
                        <a14:foregroundMark x1="45455" y1="90164" x2="45455" y2="90164"/>
                      </a14:backgroundRemoval>
                    </a14:imgEffect>
                  </a14:imgLayer>
                </a14:imgProps>
              </a:ext>
              <a:ext uri="{28A0092B-C50C-407E-A947-70E740481C1C}">
                <a14:useLocalDpi xmlns:a14="http://schemas.microsoft.com/office/drawing/2010/main" val="0"/>
              </a:ext>
            </a:extLst>
          </a:blip>
          <a:srcRect/>
          <a:stretch>
            <a:fillRect/>
          </a:stretch>
        </p:blipFill>
        <p:spPr bwMode="auto">
          <a:xfrm>
            <a:off x="4238511" y="4960821"/>
            <a:ext cx="2619487" cy="17431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Clip Art Dollar Sign United States Currency Symbol Vector Graphics  Transparent PNG">
            <a:extLst>
              <a:ext uri="{FF2B5EF4-FFF2-40B4-BE49-F238E27FC236}">
                <a16:creationId xmlns:a16="http://schemas.microsoft.com/office/drawing/2014/main" id="{12A5BE87-793C-F4CC-C524-E144FC44543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055" b="89844" l="10000" r="90000">
                        <a14:foregroundMark x1="46506" y1="6445" x2="46145" y2="15234"/>
                        <a14:foregroundMark x1="52771" y1="6055" x2="52771" y2="6055"/>
                        <a14:backgroundMark x1="45663" y1="16992" x2="42651" y2="18750"/>
                        <a14:backgroundMark x1="51205" y1="16406" x2="51205" y2="16406"/>
                        <a14:backgroundMark x1="57108" y1="17578" x2="57108" y2="17578"/>
                        <a14:backgroundMark x1="56747" y1="17188" x2="58313" y2="17773"/>
                        <a14:backgroundMark x1="50843" y1="60547" x2="51807" y2="79297"/>
                        <a14:backgroundMark x1="58313" y1="82617" x2="56988" y2="83789"/>
                        <a14:backgroundMark x1="50964" y1="84375" x2="50964" y2="84375"/>
                      </a14:backgroundRemoval>
                    </a14:imgEffect>
                  </a14:imgLayer>
                </a14:imgProps>
              </a:ext>
              <a:ext uri="{28A0092B-C50C-407E-A947-70E740481C1C}">
                <a14:useLocalDpi xmlns:a14="http://schemas.microsoft.com/office/drawing/2010/main" val="0"/>
              </a:ext>
            </a:extLst>
          </a:blip>
          <a:srcRect l="29827" t="2311" r="24061"/>
          <a:stretch/>
        </p:blipFill>
        <p:spPr bwMode="auto">
          <a:xfrm>
            <a:off x="6836039" y="4571998"/>
            <a:ext cx="964513" cy="126039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F16EE3C-6DEF-1B35-7AF7-2A47FB706962}"/>
              </a:ext>
            </a:extLst>
          </p:cNvPr>
          <p:cNvSpPr txBox="1">
            <a:spLocks/>
          </p:cNvSpPr>
          <p:nvPr/>
        </p:nvSpPr>
        <p:spPr>
          <a:xfrm>
            <a:off x="457199" y="2649988"/>
            <a:ext cx="8084372" cy="3625585"/>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177">
              <a:spcBef>
                <a:spcPts val="400"/>
              </a:spcBef>
            </a:pPr>
            <a:r>
              <a:rPr lang="en-US" dirty="0">
                <a:latin typeface="Calibri" panose="020F0502020204030204" pitchFamily="34" charset="0"/>
                <a:ea typeface="Calibri" panose="020F0502020204030204" pitchFamily="34" charset="0"/>
                <a:cs typeface="Calibri" panose="020F0502020204030204" pitchFamily="34" charset="0"/>
              </a:rPr>
              <a:t>Bank deposit slips are prepared accurately </a:t>
            </a:r>
          </a:p>
          <a:p>
            <a:pPr marL="457200" lvl="1" indent="-457177">
              <a:spcBef>
                <a:spcPts val="400"/>
              </a:spcBef>
            </a:pPr>
            <a:endParaRPr lang="en-US" sz="601" dirty="0">
              <a:latin typeface="Calibri" panose="020F0502020204030204" pitchFamily="34" charset="0"/>
              <a:ea typeface="Calibri" panose="020F0502020204030204" pitchFamily="34" charset="0"/>
              <a:cs typeface="Calibri" panose="020F0502020204030204" pitchFamily="34" charset="0"/>
            </a:endParaRPr>
          </a:p>
          <a:p>
            <a:pPr marL="457200" lvl="1" indent="-457177">
              <a:spcBef>
                <a:spcPts val="400"/>
              </a:spcBef>
            </a:pPr>
            <a:r>
              <a:rPr lang="en-US" dirty="0">
                <a:latin typeface="Calibri" panose="020F0502020204030204" pitchFamily="34" charset="0"/>
                <a:ea typeface="Calibri" panose="020F0502020204030204" pitchFamily="34" charset="0"/>
                <a:cs typeface="Calibri" panose="020F0502020204030204" pitchFamily="34" charset="0"/>
              </a:rPr>
              <a:t>Forms and documentation are prepared properly to account for and provide an audit trail for the following:</a:t>
            </a:r>
          </a:p>
          <a:p>
            <a:pPr marL="731520" lvl="2" indent="-274320">
              <a:spcBef>
                <a:spcPts val="400"/>
              </a:spcBef>
              <a:buFont typeface="Arial" panose="020B0604020202020204" pitchFamily="34" charset="0"/>
              <a:buChar char="•"/>
            </a:pPr>
            <a:r>
              <a:rPr lang="en-US" sz="2600" dirty="0">
                <a:latin typeface="Calibri" panose="020F0502020204030204" pitchFamily="34" charset="0"/>
                <a:ea typeface="Calibri" panose="020F0502020204030204" pitchFamily="34" charset="0"/>
                <a:cs typeface="Calibri" panose="020F0502020204030204" pitchFamily="34" charset="0"/>
              </a:rPr>
              <a:t>Cash deposits</a:t>
            </a:r>
          </a:p>
          <a:p>
            <a:pPr marL="731520" lvl="2" indent="-274320">
              <a:spcBef>
                <a:spcPts val="0"/>
              </a:spcBef>
              <a:buFont typeface="Arial" panose="020B0604020202020204" pitchFamily="34" charset="0"/>
              <a:buChar char="•"/>
            </a:pPr>
            <a:r>
              <a:rPr lang="en-US" sz="2600" dirty="0">
                <a:latin typeface="Calibri" panose="020F0502020204030204" pitchFamily="34" charset="0"/>
                <a:ea typeface="Calibri" panose="020F0502020204030204" pitchFamily="34" charset="0"/>
                <a:cs typeface="Calibri" panose="020F0502020204030204" pitchFamily="34" charset="0"/>
              </a:rPr>
              <a:t>Invoices issued for catering events</a:t>
            </a:r>
          </a:p>
          <a:p>
            <a:pPr marL="731520" lvl="2" indent="-274320">
              <a:spcBef>
                <a:spcPts val="0"/>
              </a:spcBef>
              <a:buFont typeface="Arial" panose="020B0604020202020204" pitchFamily="34" charset="0"/>
              <a:buChar char="•"/>
            </a:pPr>
            <a:r>
              <a:rPr lang="en-US" sz="2600" dirty="0">
                <a:latin typeface="Calibri" panose="020F0502020204030204" pitchFamily="34" charset="0"/>
                <a:ea typeface="Calibri" panose="020F0502020204030204" pitchFamily="34" charset="0"/>
                <a:cs typeface="Calibri" panose="020F0502020204030204" pitchFamily="34" charset="0"/>
              </a:rPr>
              <a:t>Special functions</a:t>
            </a:r>
          </a:p>
        </p:txBody>
      </p:sp>
    </p:spTree>
    <p:extLst>
      <p:ext uri="{BB962C8B-B14F-4D97-AF65-F5344CB8AC3E}">
        <p14:creationId xmlns:p14="http://schemas.microsoft.com/office/powerpoint/2010/main" val="5537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8A4D-A0A8-F645-3610-AA0937C2FC51}"/>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j-ea"/>
                <a:cs typeface="+mj-cs"/>
              </a:rPr>
              <a:t>Daily Deposit Information</a:t>
            </a:r>
          </a:p>
        </p:txBody>
      </p:sp>
      <p:sp>
        <p:nvSpPr>
          <p:cNvPr id="3" name="Content Placeholder 2">
            <a:extLst>
              <a:ext uri="{FF2B5EF4-FFF2-40B4-BE49-F238E27FC236}">
                <a16:creationId xmlns:a16="http://schemas.microsoft.com/office/drawing/2014/main" id="{3A0D77FA-6335-6D40-B1EE-448D6DE505EE}"/>
              </a:ext>
            </a:extLst>
          </p:cNvPr>
          <p:cNvSpPr txBox="1">
            <a:spLocks/>
          </p:cNvSpPr>
          <p:nvPr/>
        </p:nvSpPr>
        <p:spPr>
          <a:xfrm>
            <a:off x="457200" y="1138648"/>
            <a:ext cx="8435789" cy="1593663"/>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The deposit slips are pre‐printed with the name of the bank, cafeteria account, and school information.     </a:t>
            </a: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FSM will manually enter the daily deposit information.</a:t>
            </a:r>
          </a:p>
        </p:txBody>
      </p:sp>
      <p:sp>
        <p:nvSpPr>
          <p:cNvPr id="4" name="Content Placeholder 2">
            <a:extLst>
              <a:ext uri="{FF2B5EF4-FFF2-40B4-BE49-F238E27FC236}">
                <a16:creationId xmlns:a16="http://schemas.microsoft.com/office/drawing/2014/main" id="{634AB0F7-EB61-1689-EB0B-FE90B9F535B0}"/>
              </a:ext>
            </a:extLst>
          </p:cNvPr>
          <p:cNvSpPr txBox="1">
            <a:spLocks/>
          </p:cNvSpPr>
          <p:nvPr/>
        </p:nvSpPr>
        <p:spPr>
          <a:xfrm>
            <a:off x="457200" y="2873829"/>
            <a:ext cx="3080657" cy="3400691"/>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Deposit date </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Prepared by</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Site ID</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Currency amount</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Total deposited</a:t>
            </a:r>
          </a:p>
        </p:txBody>
      </p:sp>
      <p:pic>
        <p:nvPicPr>
          <p:cNvPr id="5" name="Picture 4">
            <a:extLst>
              <a:ext uri="{FF2B5EF4-FFF2-40B4-BE49-F238E27FC236}">
                <a16:creationId xmlns:a16="http://schemas.microsoft.com/office/drawing/2014/main" id="{ED93839A-681C-9BCD-2CDC-4C4E58AEB480}"/>
              </a:ext>
            </a:extLst>
          </p:cNvPr>
          <p:cNvPicPr>
            <a:picLocks noChangeAspect="1"/>
          </p:cNvPicPr>
          <p:nvPr/>
        </p:nvPicPr>
        <p:blipFill rotWithShape="1">
          <a:blip r:embed="rId3"/>
          <a:srcRect r="19755"/>
          <a:stretch/>
        </p:blipFill>
        <p:spPr>
          <a:xfrm>
            <a:off x="5392431" y="3283164"/>
            <a:ext cx="3436231" cy="2919186"/>
          </a:xfrm>
          <a:prstGeom prst="rect">
            <a:avLst/>
          </a:prstGeom>
          <a:ln w="9525">
            <a:solidFill>
              <a:srgbClr val="000000"/>
            </a:solidFill>
          </a:ln>
          <a:effectLst>
            <a:outerShdw blurRad="50800" dist="38100" dir="2700000" algn="tl" rotWithShape="0">
              <a:prstClr val="black">
                <a:alpha val="40000"/>
              </a:prstClr>
            </a:outerShdw>
          </a:effectLst>
        </p:spPr>
      </p:pic>
      <p:pic>
        <p:nvPicPr>
          <p:cNvPr id="6" name="Content Placeholder 3">
            <a:extLst>
              <a:ext uri="{FF2B5EF4-FFF2-40B4-BE49-F238E27FC236}">
                <a16:creationId xmlns:a16="http://schemas.microsoft.com/office/drawing/2014/main" id="{2222268A-C371-0A79-D9A6-D579F5329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96216" y="3971763"/>
            <a:ext cx="3737856" cy="1541988"/>
          </a:xfrm>
          <a:prstGeom prst="rect">
            <a:avLst/>
          </a:prstGeom>
          <a:ln w="9525">
            <a:solidFill>
              <a:srgbClr val="000000"/>
            </a:solidFill>
          </a:ln>
          <a:effectLst>
            <a:outerShdw blurRad="50800" dist="38100" dir="2700000" algn="tl" rotWithShape="0">
              <a:prstClr val="black">
                <a:alpha val="40000"/>
              </a:prstClr>
            </a:outerShdw>
          </a:effectLst>
        </p:spPr>
      </p:pic>
      <p:sp>
        <p:nvSpPr>
          <p:cNvPr id="7" name="Right Arrow 6">
            <a:extLst>
              <a:ext uri="{FF2B5EF4-FFF2-40B4-BE49-F238E27FC236}">
                <a16:creationId xmlns:a16="http://schemas.microsoft.com/office/drawing/2014/main" id="{BF7F8D85-C645-4EDE-E2F1-1F7F23E87A7E}"/>
              </a:ext>
            </a:extLst>
          </p:cNvPr>
          <p:cNvSpPr/>
          <p:nvPr/>
        </p:nvSpPr>
        <p:spPr>
          <a:xfrm>
            <a:off x="5094514" y="4528457"/>
            <a:ext cx="631372" cy="478972"/>
          </a:xfrm>
          <a:prstGeom prst="rightArrow">
            <a:avLst/>
          </a:prstGeom>
          <a:solidFill>
            <a:srgbClr val="C3D69B"/>
          </a:solidFill>
          <a:ln w="25400" cap="flat" cmpd="sng" algn="ctr">
            <a:solidFill>
              <a:srgbClr val="C3D69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0"/>
              <a:solidFill>
                <a:srgbClr val="FF0000"/>
              </a:solidFill>
              <a:effectLst>
                <a:outerShdw blurRad="38100" dist="25400" dir="5400000" algn="ctr" rotWithShape="0">
                  <a:srgbClr val="6E747A">
                    <a:alpha val="43000"/>
                  </a:srgbClr>
                </a:outerShdw>
              </a:effectLst>
              <a:uLnTx/>
              <a:uFillTx/>
              <a:latin typeface="Calibri"/>
              <a:ea typeface="+mn-ea"/>
              <a:cs typeface="+mn-cs"/>
            </a:endParaRPr>
          </a:p>
        </p:txBody>
      </p:sp>
    </p:spTree>
    <p:extLst>
      <p:ext uri="{BB962C8B-B14F-4D97-AF65-F5344CB8AC3E}">
        <p14:creationId xmlns:p14="http://schemas.microsoft.com/office/powerpoint/2010/main" val="14065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E39356-7511-2EFD-C174-C405D18CCBE4}"/>
              </a:ext>
            </a:extLst>
          </p:cNvPr>
          <p:cNvSpPr/>
          <p:nvPr/>
        </p:nvSpPr>
        <p:spPr>
          <a:xfrm>
            <a:off x="823250" y="5031222"/>
            <a:ext cx="7587986" cy="1034142"/>
          </a:xfrm>
          <a:prstGeom prst="roundRect">
            <a:avLst/>
          </a:prstGeom>
          <a:solidFill>
            <a:srgbClr val="C3D6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EB7CFAA-B81F-31CA-06F9-F2D68476C3A0}"/>
              </a:ext>
            </a:extLst>
          </p:cNvPr>
          <p:cNvSpPr/>
          <p:nvPr/>
        </p:nvSpPr>
        <p:spPr>
          <a:xfrm>
            <a:off x="778006" y="3713040"/>
            <a:ext cx="7633230" cy="1034142"/>
          </a:xfrm>
          <a:prstGeom prst="round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5E9E8171-661F-703E-B523-15946CF72912}"/>
              </a:ext>
            </a:extLst>
          </p:cNvPr>
          <p:cNvSpPr/>
          <p:nvPr/>
        </p:nvSpPr>
        <p:spPr>
          <a:xfrm>
            <a:off x="778007" y="2394858"/>
            <a:ext cx="7587986" cy="1034142"/>
          </a:xfrm>
          <a:prstGeom prst="roundRect">
            <a:avLst/>
          </a:prstGeom>
          <a:solidFill>
            <a:srgbClr val="C3D6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0CE591F-8828-17CE-AF01-9797E0766B7D}"/>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Bank of America Deposit Slips</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19E28759-D35B-BB8B-BEE8-6B4F4A6D2D57}"/>
              </a:ext>
            </a:extLst>
          </p:cNvPr>
          <p:cNvSpPr txBox="1">
            <a:spLocks/>
          </p:cNvSpPr>
          <p:nvPr/>
        </p:nvSpPr>
        <p:spPr>
          <a:xfrm>
            <a:off x="457200" y="1159400"/>
            <a:ext cx="7935649" cy="1143001"/>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Deposit slips have a unique 10-digit account number that belongs specifically to the individual site.</a:t>
            </a:r>
            <a:endParaRPr kumimoji="0" lang="en-US" sz="601"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33F484C-D4AB-42C9-426D-43B301572733}"/>
              </a:ext>
            </a:extLst>
          </p:cNvPr>
          <p:cNvSpPr txBox="1"/>
          <p:nvPr/>
        </p:nvSpPr>
        <p:spPr>
          <a:xfrm>
            <a:off x="778006" y="3803213"/>
            <a:ext cx="7587987"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Main sites have </a:t>
            </a:r>
            <a:r>
              <a:rPr kumimoji="0" lang="en-US" sz="2600" b="1" i="0" u="sng"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their own </a:t>
            </a: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CMS ID and use the deposit slip specific to the site</a:t>
            </a:r>
          </a:p>
        </p:txBody>
      </p:sp>
      <p:sp>
        <p:nvSpPr>
          <p:cNvPr id="20" name="TextBox 19">
            <a:extLst>
              <a:ext uri="{FF2B5EF4-FFF2-40B4-BE49-F238E27FC236}">
                <a16:creationId xmlns:a16="http://schemas.microsoft.com/office/drawing/2014/main" id="{EB5374BC-4372-3C95-5245-766118035A20}"/>
              </a:ext>
            </a:extLst>
          </p:cNvPr>
          <p:cNvSpPr txBox="1"/>
          <p:nvPr/>
        </p:nvSpPr>
        <p:spPr>
          <a:xfrm>
            <a:off x="651869" y="2621741"/>
            <a:ext cx="7641698" cy="523220"/>
          </a:xfrm>
          <a:prstGeom prst="rect">
            <a:avLst/>
          </a:prstGeom>
          <a:noFill/>
        </p:spPr>
        <p:txBody>
          <a:bodyPr wrap="square" rtlCol="0">
            <a:spAutoFit/>
          </a:bodyPr>
          <a:lstStyle/>
          <a:p>
            <a:pPr marL="182871" marR="0" lvl="1" indent="0" algn="ctr" defTabSz="914400" eaLnBrk="1" fontAlgn="auto" latinLnBrk="0" hangingPunct="1">
              <a:lnSpc>
                <a:spcPct val="100000"/>
              </a:lnSpc>
              <a:spcBef>
                <a:spcPts val="0"/>
              </a:spcBef>
              <a:spcAft>
                <a:spcPts val="601"/>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Deposit slips are site specific to each cafeteria</a:t>
            </a:r>
          </a:p>
        </p:txBody>
      </p:sp>
      <p:sp>
        <p:nvSpPr>
          <p:cNvPr id="23" name="TextBox 22">
            <a:extLst>
              <a:ext uri="{FF2B5EF4-FFF2-40B4-BE49-F238E27FC236}">
                <a16:creationId xmlns:a16="http://schemas.microsoft.com/office/drawing/2014/main" id="{16E2C245-58D8-6F59-3FD9-07D10B79D592}"/>
              </a:ext>
            </a:extLst>
          </p:cNvPr>
          <p:cNvSpPr txBox="1"/>
          <p:nvPr/>
        </p:nvSpPr>
        <p:spPr>
          <a:xfrm>
            <a:off x="667806" y="5031222"/>
            <a:ext cx="7641698" cy="892552"/>
          </a:xfrm>
          <a:prstGeom prst="rect">
            <a:avLst/>
          </a:prstGeom>
          <a:noFill/>
        </p:spPr>
        <p:txBody>
          <a:bodyPr wrap="square" rtlCol="0">
            <a:spAutoFit/>
          </a:bodyPr>
          <a:lstStyle/>
          <a:p>
            <a:pPr marL="182871" marR="0" lvl="1" indent="0" algn="ctr" defTabSz="914400" eaLnBrk="1" fontAlgn="auto" latinLnBrk="0" hangingPunct="1">
              <a:lnSpc>
                <a:spcPct val="100000"/>
              </a:lnSpc>
              <a:spcBef>
                <a:spcPct val="20000"/>
              </a:spcBef>
              <a:spcAft>
                <a:spcPts val="601"/>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Off sites have their own CMS ID and </a:t>
            </a:r>
            <a:r>
              <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use a  separate</a:t>
            </a: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deposit slip different from the parent site</a:t>
            </a:r>
          </a:p>
        </p:txBody>
      </p:sp>
    </p:spTree>
    <p:extLst>
      <p:ext uri="{BB962C8B-B14F-4D97-AF65-F5344CB8AC3E}">
        <p14:creationId xmlns:p14="http://schemas.microsoft.com/office/powerpoint/2010/main" val="87222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1273F-3EBC-C7AD-CE04-EB3810CCDA81}"/>
              </a:ext>
            </a:extLst>
          </p:cNvPr>
          <p:cNvSpPr txBox="1">
            <a:spLocks/>
          </p:cNvSpPr>
          <p:nvPr/>
        </p:nvSpPr>
        <p:spPr>
          <a:xfrm>
            <a:off x="457200" y="480169"/>
            <a:ext cx="8229600" cy="1143001"/>
          </a:xfrm>
          <a:prstGeom prst="rect">
            <a:avLst/>
          </a:prstGeom>
        </p:spPr>
        <p:txBody>
          <a:bodyPr vert="horz" lIns="91440" tIns="45720" rIns="91440" bIns="45720" rtlCol="0" anchor="t" anchorCtr="0">
            <a:norm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j-ea"/>
                <a:cs typeface="+mj-cs"/>
              </a:rPr>
              <a:t>Overview</a:t>
            </a:r>
          </a:p>
        </p:txBody>
      </p:sp>
      <p:sp>
        <p:nvSpPr>
          <p:cNvPr id="5" name="Content Placeholder 2">
            <a:extLst>
              <a:ext uri="{FF2B5EF4-FFF2-40B4-BE49-F238E27FC236}">
                <a16:creationId xmlns:a16="http://schemas.microsoft.com/office/drawing/2014/main" id="{2B77D29B-4961-A861-51FD-F2CF710A8ACC}"/>
              </a:ext>
            </a:extLst>
          </p:cNvPr>
          <p:cNvSpPr txBox="1">
            <a:spLocks/>
          </p:cNvSpPr>
          <p:nvPr/>
        </p:nvSpPr>
        <p:spPr>
          <a:xfrm>
            <a:off x="457200" y="1280166"/>
            <a:ext cx="8229600" cy="2651760"/>
          </a:xfrm>
          <a:prstGeom prst="rect">
            <a:avLst/>
          </a:prstGeom>
        </p:spPr>
        <p:txBody>
          <a:bodyPr vert="horz" lIns="91440" tIns="45720" rIns="91440" bIns="45720" rtlCol="0">
            <a:norm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The Food Services Division is responsible for recording all sales transactions and providing documentation of the cash collected.</a:t>
            </a: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Each site will accurately account for all cash collected and provide details of each sales transaction.</a:t>
            </a:r>
          </a:p>
        </p:txBody>
      </p:sp>
      <p:pic>
        <p:nvPicPr>
          <p:cNvPr id="6" name="Picture 6" descr="Trees clipart tree without leaves free clipart images cliparting - Clipartix">
            <a:extLst>
              <a:ext uri="{FF2B5EF4-FFF2-40B4-BE49-F238E27FC236}">
                <a16:creationId xmlns:a16="http://schemas.microsoft.com/office/drawing/2014/main" id="{16AF501F-81AA-3AAC-AEB2-09AAFDB3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333" b="89778" l="9778" r="89778"/>
                    </a14:imgEffect>
                  </a14:imgLayer>
                </a14:imgProps>
              </a:ext>
              <a:ext uri="{28A0092B-C50C-407E-A947-70E740481C1C}">
                <a14:useLocalDpi xmlns:a14="http://schemas.microsoft.com/office/drawing/2010/main" val="0"/>
              </a:ext>
            </a:extLst>
          </a:blip>
          <a:srcRect l="8067" t="5536" r="11985" b="9333"/>
          <a:stretch/>
        </p:blipFill>
        <p:spPr bwMode="auto">
          <a:xfrm>
            <a:off x="2010449" y="4569826"/>
            <a:ext cx="1204059" cy="19858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F3260BE-5B8B-A703-CB07-8142F561D988}"/>
              </a:ext>
            </a:extLst>
          </p:cNvPr>
          <p:cNvGrpSpPr/>
          <p:nvPr/>
        </p:nvGrpSpPr>
        <p:grpSpPr>
          <a:xfrm>
            <a:off x="2832918" y="4952032"/>
            <a:ext cx="3198464" cy="1540204"/>
            <a:chOff x="930348" y="3166846"/>
            <a:chExt cx="3454781" cy="1351835"/>
          </a:xfrm>
        </p:grpSpPr>
        <p:sp>
          <p:nvSpPr>
            <p:cNvPr id="8" name="Rectangle 7">
              <a:extLst>
                <a:ext uri="{FF2B5EF4-FFF2-40B4-BE49-F238E27FC236}">
                  <a16:creationId xmlns:a16="http://schemas.microsoft.com/office/drawing/2014/main" id="{531990CB-E722-38D5-15A5-049674191613}"/>
                </a:ext>
              </a:extLst>
            </p:cNvPr>
            <p:cNvSpPr/>
            <p:nvPr/>
          </p:nvSpPr>
          <p:spPr>
            <a:xfrm>
              <a:off x="2087771" y="4191636"/>
              <a:ext cx="1121256" cy="310555"/>
            </a:xfrm>
            <a:prstGeom prst="rect">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Trapezoid 8">
              <a:extLst>
                <a:ext uri="{FF2B5EF4-FFF2-40B4-BE49-F238E27FC236}">
                  <a16:creationId xmlns:a16="http://schemas.microsoft.com/office/drawing/2014/main" id="{126A48C6-8567-170F-1887-577F1A00AEBC}"/>
                </a:ext>
              </a:extLst>
            </p:cNvPr>
            <p:cNvSpPr/>
            <p:nvPr/>
          </p:nvSpPr>
          <p:spPr>
            <a:xfrm>
              <a:off x="1997893" y="4016375"/>
              <a:ext cx="1301502" cy="220485"/>
            </a:xfrm>
            <a:prstGeom prst="trapezoid">
              <a:avLst>
                <a:gd name="adj" fmla="val 103246"/>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9C5783AF-D1A1-712D-DED8-2124D84EC84F}"/>
                </a:ext>
              </a:extLst>
            </p:cNvPr>
            <p:cNvSpPr/>
            <p:nvPr/>
          </p:nvSpPr>
          <p:spPr>
            <a:xfrm>
              <a:off x="983411" y="4183811"/>
              <a:ext cx="1112808" cy="31055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F5AFCA5-A670-3C7D-73BF-D8920DC6BD1E}"/>
                </a:ext>
              </a:extLst>
            </p:cNvPr>
            <p:cNvSpPr/>
            <p:nvPr/>
          </p:nvSpPr>
          <p:spPr>
            <a:xfrm>
              <a:off x="3209027" y="4183810"/>
              <a:ext cx="1112808" cy="31055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53E3A9CD-E266-7021-7D73-BCE81F2B23CF}"/>
                </a:ext>
              </a:extLst>
            </p:cNvPr>
            <p:cNvSpPr/>
            <p:nvPr/>
          </p:nvSpPr>
          <p:spPr>
            <a:xfrm>
              <a:off x="2096219" y="4424290"/>
              <a:ext cx="1112808" cy="9439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9070F073-D4AE-0739-FD33-1EFD4DFCF62C}"/>
                </a:ext>
              </a:extLst>
            </p:cNvPr>
            <p:cNvSpPr/>
            <p:nvPr/>
          </p:nvSpPr>
          <p:spPr>
            <a:xfrm>
              <a:off x="2147497" y="4236862"/>
              <a:ext cx="998236" cy="110053"/>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Trapezoid 13">
              <a:extLst>
                <a:ext uri="{FF2B5EF4-FFF2-40B4-BE49-F238E27FC236}">
                  <a16:creationId xmlns:a16="http://schemas.microsoft.com/office/drawing/2014/main" id="{865DDDCE-5E08-E33C-6E28-88F7B793ED3E}"/>
                </a:ext>
              </a:extLst>
            </p:cNvPr>
            <p:cNvSpPr/>
            <p:nvPr/>
          </p:nvSpPr>
          <p:spPr>
            <a:xfrm>
              <a:off x="2096219" y="4346914"/>
              <a:ext cx="1112808" cy="77371"/>
            </a:xfrm>
            <a:prstGeom prst="trapezoid">
              <a:avLst>
                <a:gd name="adj" fmla="val 91233"/>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5843C8A7-5E2E-4D11-BF07-53E90A89BB37}"/>
                </a:ext>
              </a:extLst>
            </p:cNvPr>
            <p:cNvGrpSpPr/>
            <p:nvPr/>
          </p:nvGrpSpPr>
          <p:grpSpPr>
            <a:xfrm>
              <a:off x="983411" y="3354276"/>
              <a:ext cx="3357842" cy="829530"/>
              <a:chOff x="983411" y="3354276"/>
              <a:chExt cx="3357842" cy="829530"/>
            </a:xfrm>
          </p:grpSpPr>
          <p:sp>
            <p:nvSpPr>
              <p:cNvPr id="158" name="Cube 157">
                <a:extLst>
                  <a:ext uri="{FF2B5EF4-FFF2-40B4-BE49-F238E27FC236}">
                    <a16:creationId xmlns:a16="http://schemas.microsoft.com/office/drawing/2014/main" id="{ABA65120-1EE8-9002-DCE4-7AFFC89B7EEA}"/>
                  </a:ext>
                </a:extLst>
              </p:cNvPr>
              <p:cNvSpPr/>
              <p:nvPr/>
            </p:nvSpPr>
            <p:spPr>
              <a:xfrm flipH="1">
                <a:off x="2930524" y="3354276"/>
                <a:ext cx="1410729" cy="829529"/>
              </a:xfrm>
              <a:prstGeom prst="cube">
                <a:avLst>
                  <a:gd name="adj" fmla="val 20478"/>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9" name="Cube 158">
                <a:extLst>
                  <a:ext uri="{FF2B5EF4-FFF2-40B4-BE49-F238E27FC236}">
                    <a16:creationId xmlns:a16="http://schemas.microsoft.com/office/drawing/2014/main" id="{4755809C-E5DF-ED36-4E4C-AC9E30010A03}"/>
                  </a:ext>
                </a:extLst>
              </p:cNvPr>
              <p:cNvSpPr/>
              <p:nvPr/>
            </p:nvSpPr>
            <p:spPr>
              <a:xfrm>
                <a:off x="983411" y="3354277"/>
                <a:ext cx="1378789" cy="829529"/>
              </a:xfrm>
              <a:prstGeom prst="cube">
                <a:avLst>
                  <a:gd name="adj" fmla="val 20478"/>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0" name="Rectangle 159">
                <a:extLst>
                  <a:ext uri="{FF2B5EF4-FFF2-40B4-BE49-F238E27FC236}">
                    <a16:creationId xmlns:a16="http://schemas.microsoft.com/office/drawing/2014/main" id="{0D0AD275-027C-B325-ADDF-25828D44E146}"/>
                  </a:ext>
                </a:extLst>
              </p:cNvPr>
              <p:cNvSpPr/>
              <p:nvPr/>
            </p:nvSpPr>
            <p:spPr>
              <a:xfrm>
                <a:off x="2362200" y="3354276"/>
                <a:ext cx="568324" cy="662099"/>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6" name="Rectangle 15">
              <a:extLst>
                <a:ext uri="{FF2B5EF4-FFF2-40B4-BE49-F238E27FC236}">
                  <a16:creationId xmlns:a16="http://schemas.microsoft.com/office/drawing/2014/main" id="{3DB8A18B-0598-669E-A699-884B8BDD0994}"/>
                </a:ext>
              </a:extLst>
            </p:cNvPr>
            <p:cNvSpPr/>
            <p:nvPr/>
          </p:nvSpPr>
          <p:spPr>
            <a:xfrm>
              <a:off x="2240882" y="3473765"/>
              <a:ext cx="805876" cy="295275"/>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Trapezoid 16">
              <a:extLst>
                <a:ext uri="{FF2B5EF4-FFF2-40B4-BE49-F238E27FC236}">
                  <a16:creationId xmlns:a16="http://schemas.microsoft.com/office/drawing/2014/main" id="{67ADDF50-97D2-185D-CC49-0FCBBC6A5E12}"/>
                </a:ext>
              </a:extLst>
            </p:cNvPr>
            <p:cNvSpPr/>
            <p:nvPr/>
          </p:nvSpPr>
          <p:spPr>
            <a:xfrm>
              <a:off x="2240882" y="3354271"/>
              <a:ext cx="805876" cy="119489"/>
            </a:xfrm>
            <a:prstGeom prst="trapezoid">
              <a:avLst>
                <a:gd name="adj" fmla="val 99000"/>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95D274F0-2271-FDA5-C11E-C609B2DEE45B}"/>
                </a:ext>
              </a:extLst>
            </p:cNvPr>
            <p:cNvSpPr/>
            <p:nvPr/>
          </p:nvSpPr>
          <p:spPr>
            <a:xfrm>
              <a:off x="930348" y="4130747"/>
              <a:ext cx="1260401" cy="60884"/>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BE65879-E31A-1A33-C037-2B1B6B1DDC8D}"/>
                </a:ext>
              </a:extLst>
            </p:cNvPr>
            <p:cNvSpPr/>
            <p:nvPr/>
          </p:nvSpPr>
          <p:spPr>
            <a:xfrm>
              <a:off x="3098800" y="4130748"/>
              <a:ext cx="1286329" cy="53058"/>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F40BEE7B-CE24-4A7C-6FC1-507735821D02}"/>
                </a:ext>
              </a:extLst>
            </p:cNvPr>
            <p:cNvSpPr/>
            <p:nvPr/>
          </p:nvSpPr>
          <p:spPr>
            <a:xfrm>
              <a:off x="3209027" y="4393850"/>
              <a:ext cx="1154271" cy="10834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A925E90B-AE3E-272F-B6DD-6A2690836E0C}"/>
                </a:ext>
              </a:extLst>
            </p:cNvPr>
            <p:cNvSpPr/>
            <p:nvPr/>
          </p:nvSpPr>
          <p:spPr>
            <a:xfrm>
              <a:off x="941948" y="4392182"/>
              <a:ext cx="1154271" cy="10834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AF0B6C3-AF38-0586-1285-E01E31642464}"/>
                </a:ext>
              </a:extLst>
            </p:cNvPr>
            <p:cNvSpPr/>
            <p:nvPr/>
          </p:nvSpPr>
          <p:spPr>
            <a:xfrm>
              <a:off x="2413000" y="3829050"/>
              <a:ext cx="469900" cy="187325"/>
            </a:xfrm>
            <a:prstGeom prst="rect">
              <a:avLst/>
            </a:prstGeom>
            <a:solidFill>
              <a:srgbClr val="4BACC6">
                <a:lumMod val="7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1846D860-4B75-7870-D540-B901A6062919}"/>
                </a:ext>
              </a:extLst>
            </p:cNvPr>
            <p:cNvCxnSpPr>
              <a:stCxn id="22" idx="0"/>
              <a:endCxn id="22" idx="2"/>
            </p:cNvCxnSpPr>
            <p:nvPr/>
          </p:nvCxnSpPr>
          <p:spPr>
            <a:xfrm>
              <a:off x="2647950" y="3829050"/>
              <a:ext cx="0" cy="187325"/>
            </a:xfrm>
            <a:prstGeom prst="line">
              <a:avLst/>
            </a:prstGeom>
            <a:noFill/>
            <a:ln w="9525" cap="flat" cmpd="sng" algn="ctr">
              <a:solidFill>
                <a:srgbClr val="000000"/>
              </a:solidFill>
              <a:prstDash val="solid"/>
            </a:ln>
            <a:effectLst/>
          </p:spPr>
        </p:cxnSp>
        <p:cxnSp>
          <p:nvCxnSpPr>
            <p:cNvPr id="24" name="Straight Connector 23">
              <a:extLst>
                <a:ext uri="{FF2B5EF4-FFF2-40B4-BE49-F238E27FC236}">
                  <a16:creationId xmlns:a16="http://schemas.microsoft.com/office/drawing/2014/main" id="{FB0C54A6-CB52-F657-B54C-2852996B3D5C}"/>
                </a:ext>
              </a:extLst>
            </p:cNvPr>
            <p:cNvCxnSpPr/>
            <p:nvPr/>
          </p:nvCxnSpPr>
          <p:spPr>
            <a:xfrm>
              <a:off x="2533650" y="3829050"/>
              <a:ext cx="0" cy="187325"/>
            </a:xfrm>
            <a:prstGeom prst="line">
              <a:avLst/>
            </a:prstGeom>
            <a:noFill/>
            <a:ln w="9525" cap="flat" cmpd="sng" algn="ctr">
              <a:solidFill>
                <a:srgbClr val="000000"/>
              </a:solidFill>
              <a:prstDash val="solid"/>
            </a:ln>
            <a:effectLst/>
          </p:spPr>
        </p:cxnSp>
        <p:cxnSp>
          <p:nvCxnSpPr>
            <p:cNvPr id="25" name="Straight Connector 24">
              <a:extLst>
                <a:ext uri="{FF2B5EF4-FFF2-40B4-BE49-F238E27FC236}">
                  <a16:creationId xmlns:a16="http://schemas.microsoft.com/office/drawing/2014/main" id="{5AFAA073-C9C3-18E3-DF0F-DAF45B466135}"/>
                </a:ext>
              </a:extLst>
            </p:cNvPr>
            <p:cNvCxnSpPr/>
            <p:nvPr/>
          </p:nvCxnSpPr>
          <p:spPr>
            <a:xfrm>
              <a:off x="2771775" y="3829050"/>
              <a:ext cx="0" cy="187325"/>
            </a:xfrm>
            <a:prstGeom prst="line">
              <a:avLst/>
            </a:prstGeom>
            <a:noFill/>
            <a:ln w="9525" cap="flat" cmpd="sng" algn="ctr">
              <a:solidFill>
                <a:srgbClr val="000000"/>
              </a:solidFill>
              <a:prstDash val="solid"/>
            </a:ln>
            <a:effectLst/>
          </p:spPr>
        </p:cxnSp>
        <p:grpSp>
          <p:nvGrpSpPr>
            <p:cNvPr id="26" name="Group 25">
              <a:extLst>
                <a:ext uri="{FF2B5EF4-FFF2-40B4-BE49-F238E27FC236}">
                  <a16:creationId xmlns:a16="http://schemas.microsoft.com/office/drawing/2014/main" id="{F5AA3255-4047-6A66-F584-0464EAFAA42D}"/>
                </a:ext>
              </a:extLst>
            </p:cNvPr>
            <p:cNvGrpSpPr/>
            <p:nvPr/>
          </p:nvGrpSpPr>
          <p:grpSpPr>
            <a:xfrm>
              <a:off x="1044714" y="3885086"/>
              <a:ext cx="142875" cy="204365"/>
              <a:chOff x="730389" y="3879850"/>
              <a:chExt cx="142875" cy="204365"/>
            </a:xfrm>
          </p:grpSpPr>
          <p:sp>
            <p:nvSpPr>
              <p:cNvPr id="154" name="Frame 153">
                <a:extLst>
                  <a:ext uri="{FF2B5EF4-FFF2-40B4-BE49-F238E27FC236}">
                    <a16:creationId xmlns:a16="http://schemas.microsoft.com/office/drawing/2014/main" id="{0DE85298-916F-DF2C-991F-FF7F9710AA3C}"/>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5" name="Rectangle 154">
                <a:extLst>
                  <a:ext uri="{FF2B5EF4-FFF2-40B4-BE49-F238E27FC236}">
                    <a16:creationId xmlns:a16="http://schemas.microsoft.com/office/drawing/2014/main" id="{FA6BF238-5F65-44F6-AE13-9E9A3727DDB9}"/>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56" name="Straight Connector 155">
                <a:extLst>
                  <a:ext uri="{FF2B5EF4-FFF2-40B4-BE49-F238E27FC236}">
                    <a16:creationId xmlns:a16="http://schemas.microsoft.com/office/drawing/2014/main" id="{DD9537C6-B2E2-68B5-4AF1-F51B1A94B2D7}"/>
                  </a:ext>
                </a:extLst>
              </p:cNvPr>
              <p:cNvCxnSpPr>
                <a:stCxn id="155" idx="0"/>
                <a:endCxn id="155"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57" name="Straight Connector 156">
                <a:extLst>
                  <a:ext uri="{FF2B5EF4-FFF2-40B4-BE49-F238E27FC236}">
                    <a16:creationId xmlns:a16="http://schemas.microsoft.com/office/drawing/2014/main" id="{74A04395-2D52-73EB-D7A8-68B0344E97F0}"/>
                  </a:ext>
                </a:extLst>
              </p:cNvPr>
              <p:cNvCxnSpPr>
                <a:stCxn id="154" idx="1"/>
                <a:endCxn id="155"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7" name="Group 26">
              <a:extLst>
                <a:ext uri="{FF2B5EF4-FFF2-40B4-BE49-F238E27FC236}">
                  <a16:creationId xmlns:a16="http://schemas.microsoft.com/office/drawing/2014/main" id="{E57E12FA-D34E-1399-023A-9953DDD329B4}"/>
                </a:ext>
              </a:extLst>
            </p:cNvPr>
            <p:cNvGrpSpPr/>
            <p:nvPr/>
          </p:nvGrpSpPr>
          <p:grpSpPr>
            <a:xfrm>
              <a:off x="1044714" y="3642966"/>
              <a:ext cx="142875" cy="204365"/>
              <a:chOff x="730389" y="3879850"/>
              <a:chExt cx="142875" cy="204365"/>
            </a:xfrm>
          </p:grpSpPr>
          <p:sp>
            <p:nvSpPr>
              <p:cNvPr id="150" name="Frame 149">
                <a:extLst>
                  <a:ext uri="{FF2B5EF4-FFF2-40B4-BE49-F238E27FC236}">
                    <a16:creationId xmlns:a16="http://schemas.microsoft.com/office/drawing/2014/main" id="{CD783732-74A7-3F81-EE87-FADDA1BDE658}"/>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Rectangle 150">
                <a:extLst>
                  <a:ext uri="{FF2B5EF4-FFF2-40B4-BE49-F238E27FC236}">
                    <a16:creationId xmlns:a16="http://schemas.microsoft.com/office/drawing/2014/main" id="{AA2668BB-C68A-A876-99F4-30E80E11F338}"/>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52" name="Straight Connector 151">
                <a:extLst>
                  <a:ext uri="{FF2B5EF4-FFF2-40B4-BE49-F238E27FC236}">
                    <a16:creationId xmlns:a16="http://schemas.microsoft.com/office/drawing/2014/main" id="{0BE61655-C98F-5344-A995-1F409FFE8758}"/>
                  </a:ext>
                </a:extLst>
              </p:cNvPr>
              <p:cNvCxnSpPr>
                <a:stCxn id="151" idx="0"/>
                <a:endCxn id="151"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53" name="Straight Connector 152">
                <a:extLst>
                  <a:ext uri="{FF2B5EF4-FFF2-40B4-BE49-F238E27FC236}">
                    <a16:creationId xmlns:a16="http://schemas.microsoft.com/office/drawing/2014/main" id="{CDF0FE4A-3A0E-CA8F-706C-5E0527FC82C8}"/>
                  </a:ext>
                </a:extLst>
              </p:cNvPr>
              <p:cNvCxnSpPr>
                <a:stCxn id="150" idx="1"/>
                <a:endCxn id="151"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8" name="Group 27">
              <a:extLst>
                <a:ext uri="{FF2B5EF4-FFF2-40B4-BE49-F238E27FC236}">
                  <a16:creationId xmlns:a16="http://schemas.microsoft.com/office/drawing/2014/main" id="{A116909B-0117-1B7B-8D07-468E27CD1835}"/>
                </a:ext>
              </a:extLst>
            </p:cNvPr>
            <p:cNvGrpSpPr/>
            <p:nvPr/>
          </p:nvGrpSpPr>
          <p:grpSpPr>
            <a:xfrm>
              <a:off x="1238199" y="3884871"/>
              <a:ext cx="142875" cy="204365"/>
              <a:chOff x="730389" y="3879850"/>
              <a:chExt cx="142875" cy="204365"/>
            </a:xfrm>
          </p:grpSpPr>
          <p:sp>
            <p:nvSpPr>
              <p:cNvPr id="146" name="Frame 145">
                <a:extLst>
                  <a:ext uri="{FF2B5EF4-FFF2-40B4-BE49-F238E27FC236}">
                    <a16:creationId xmlns:a16="http://schemas.microsoft.com/office/drawing/2014/main" id="{B064A25F-C1DF-B8B6-7906-14136CEB6A04}"/>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7" name="Rectangle 146">
                <a:extLst>
                  <a:ext uri="{FF2B5EF4-FFF2-40B4-BE49-F238E27FC236}">
                    <a16:creationId xmlns:a16="http://schemas.microsoft.com/office/drawing/2014/main" id="{FA269283-F4C2-B01F-D587-1138ED7FE48D}"/>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48" name="Straight Connector 147">
                <a:extLst>
                  <a:ext uri="{FF2B5EF4-FFF2-40B4-BE49-F238E27FC236}">
                    <a16:creationId xmlns:a16="http://schemas.microsoft.com/office/drawing/2014/main" id="{37C35434-683C-0584-9B0B-A6B6A85D0D05}"/>
                  </a:ext>
                </a:extLst>
              </p:cNvPr>
              <p:cNvCxnSpPr>
                <a:stCxn id="147" idx="0"/>
                <a:endCxn id="147"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49" name="Straight Connector 148">
                <a:extLst>
                  <a:ext uri="{FF2B5EF4-FFF2-40B4-BE49-F238E27FC236}">
                    <a16:creationId xmlns:a16="http://schemas.microsoft.com/office/drawing/2014/main" id="{B227714F-0542-F56C-F031-BB1C5F950928}"/>
                  </a:ext>
                </a:extLst>
              </p:cNvPr>
              <p:cNvCxnSpPr>
                <a:stCxn id="146" idx="1"/>
                <a:endCxn id="147"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9" name="Group 28">
              <a:extLst>
                <a:ext uri="{FF2B5EF4-FFF2-40B4-BE49-F238E27FC236}">
                  <a16:creationId xmlns:a16="http://schemas.microsoft.com/office/drawing/2014/main" id="{E1C5D343-4E29-CF19-58B4-CA869E9FD5EB}"/>
                </a:ext>
              </a:extLst>
            </p:cNvPr>
            <p:cNvGrpSpPr/>
            <p:nvPr/>
          </p:nvGrpSpPr>
          <p:grpSpPr>
            <a:xfrm>
              <a:off x="1238199" y="3642751"/>
              <a:ext cx="142875" cy="204365"/>
              <a:chOff x="730389" y="3879850"/>
              <a:chExt cx="142875" cy="204365"/>
            </a:xfrm>
          </p:grpSpPr>
          <p:sp>
            <p:nvSpPr>
              <p:cNvPr id="142" name="Frame 141">
                <a:extLst>
                  <a:ext uri="{FF2B5EF4-FFF2-40B4-BE49-F238E27FC236}">
                    <a16:creationId xmlns:a16="http://schemas.microsoft.com/office/drawing/2014/main" id="{1CCDF362-2FE3-6BF8-51BF-43DB07EFA4AA}"/>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3" name="Rectangle 142">
                <a:extLst>
                  <a:ext uri="{FF2B5EF4-FFF2-40B4-BE49-F238E27FC236}">
                    <a16:creationId xmlns:a16="http://schemas.microsoft.com/office/drawing/2014/main" id="{53C57A84-AEC5-20BB-A9BC-4AD939A55285}"/>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44" name="Straight Connector 143">
                <a:extLst>
                  <a:ext uri="{FF2B5EF4-FFF2-40B4-BE49-F238E27FC236}">
                    <a16:creationId xmlns:a16="http://schemas.microsoft.com/office/drawing/2014/main" id="{0043D867-AF18-1307-842D-918B4F307FCC}"/>
                  </a:ext>
                </a:extLst>
              </p:cNvPr>
              <p:cNvCxnSpPr>
                <a:stCxn id="143" idx="0"/>
                <a:endCxn id="143"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45" name="Straight Connector 144">
                <a:extLst>
                  <a:ext uri="{FF2B5EF4-FFF2-40B4-BE49-F238E27FC236}">
                    <a16:creationId xmlns:a16="http://schemas.microsoft.com/office/drawing/2014/main" id="{B052722B-F07B-1B5B-EEEC-CD0C2A96558A}"/>
                  </a:ext>
                </a:extLst>
              </p:cNvPr>
              <p:cNvCxnSpPr>
                <a:stCxn id="142" idx="1"/>
                <a:endCxn id="143"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0" name="Group 29">
              <a:extLst>
                <a:ext uri="{FF2B5EF4-FFF2-40B4-BE49-F238E27FC236}">
                  <a16:creationId xmlns:a16="http://schemas.microsoft.com/office/drawing/2014/main" id="{0D366131-6F2B-C6C3-3ECB-9E457ED5CCEE}"/>
                </a:ext>
              </a:extLst>
            </p:cNvPr>
            <p:cNvGrpSpPr/>
            <p:nvPr/>
          </p:nvGrpSpPr>
          <p:grpSpPr>
            <a:xfrm>
              <a:off x="1435188" y="3885086"/>
              <a:ext cx="142875" cy="204365"/>
              <a:chOff x="730389" y="3879850"/>
              <a:chExt cx="142875" cy="204365"/>
            </a:xfrm>
          </p:grpSpPr>
          <p:sp>
            <p:nvSpPr>
              <p:cNvPr id="138" name="Frame 137">
                <a:extLst>
                  <a:ext uri="{FF2B5EF4-FFF2-40B4-BE49-F238E27FC236}">
                    <a16:creationId xmlns:a16="http://schemas.microsoft.com/office/drawing/2014/main" id="{EDC210B6-EC12-A31D-AA8E-E5DB9320AB03}"/>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Rectangle 138">
                <a:extLst>
                  <a:ext uri="{FF2B5EF4-FFF2-40B4-BE49-F238E27FC236}">
                    <a16:creationId xmlns:a16="http://schemas.microsoft.com/office/drawing/2014/main" id="{814F4BAB-6CB7-1DF2-82C5-2436ED1BC88E}"/>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40" name="Straight Connector 139">
                <a:extLst>
                  <a:ext uri="{FF2B5EF4-FFF2-40B4-BE49-F238E27FC236}">
                    <a16:creationId xmlns:a16="http://schemas.microsoft.com/office/drawing/2014/main" id="{12CFEABB-269C-47FA-56B3-36059F49B2E3}"/>
                  </a:ext>
                </a:extLst>
              </p:cNvPr>
              <p:cNvCxnSpPr>
                <a:stCxn id="139" idx="0"/>
                <a:endCxn id="139"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41" name="Straight Connector 140">
                <a:extLst>
                  <a:ext uri="{FF2B5EF4-FFF2-40B4-BE49-F238E27FC236}">
                    <a16:creationId xmlns:a16="http://schemas.microsoft.com/office/drawing/2014/main" id="{894EE161-DEB3-742B-2CEA-069342A65D3B}"/>
                  </a:ext>
                </a:extLst>
              </p:cNvPr>
              <p:cNvCxnSpPr>
                <a:stCxn id="138" idx="1"/>
                <a:endCxn id="139"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1" name="Group 30">
              <a:extLst>
                <a:ext uri="{FF2B5EF4-FFF2-40B4-BE49-F238E27FC236}">
                  <a16:creationId xmlns:a16="http://schemas.microsoft.com/office/drawing/2014/main" id="{A277EB67-811D-D40C-D6CE-89432008B303}"/>
                </a:ext>
              </a:extLst>
            </p:cNvPr>
            <p:cNvGrpSpPr/>
            <p:nvPr/>
          </p:nvGrpSpPr>
          <p:grpSpPr>
            <a:xfrm>
              <a:off x="1435188" y="3642966"/>
              <a:ext cx="142875" cy="204365"/>
              <a:chOff x="730389" y="3879850"/>
              <a:chExt cx="142875" cy="204365"/>
            </a:xfrm>
          </p:grpSpPr>
          <p:sp>
            <p:nvSpPr>
              <p:cNvPr id="134" name="Frame 133">
                <a:extLst>
                  <a:ext uri="{FF2B5EF4-FFF2-40B4-BE49-F238E27FC236}">
                    <a16:creationId xmlns:a16="http://schemas.microsoft.com/office/drawing/2014/main" id="{4B3A93C0-6DD3-75CE-A94D-122F2BADB3A6}"/>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Rectangle 134">
                <a:extLst>
                  <a:ext uri="{FF2B5EF4-FFF2-40B4-BE49-F238E27FC236}">
                    <a16:creationId xmlns:a16="http://schemas.microsoft.com/office/drawing/2014/main" id="{8185125E-1A0B-012D-9D9A-040809D449CE}"/>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36" name="Straight Connector 135">
                <a:extLst>
                  <a:ext uri="{FF2B5EF4-FFF2-40B4-BE49-F238E27FC236}">
                    <a16:creationId xmlns:a16="http://schemas.microsoft.com/office/drawing/2014/main" id="{E542E200-51D2-7B8D-3BB8-EA9D436FDFB9}"/>
                  </a:ext>
                </a:extLst>
              </p:cNvPr>
              <p:cNvCxnSpPr>
                <a:stCxn id="135" idx="0"/>
                <a:endCxn id="135"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37" name="Straight Connector 136">
                <a:extLst>
                  <a:ext uri="{FF2B5EF4-FFF2-40B4-BE49-F238E27FC236}">
                    <a16:creationId xmlns:a16="http://schemas.microsoft.com/office/drawing/2014/main" id="{80ED2B5E-B87B-AB31-971B-A3A835B62012}"/>
                  </a:ext>
                </a:extLst>
              </p:cNvPr>
              <p:cNvCxnSpPr>
                <a:stCxn id="134" idx="1"/>
                <a:endCxn id="135"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2" name="Group 31">
              <a:extLst>
                <a:ext uri="{FF2B5EF4-FFF2-40B4-BE49-F238E27FC236}">
                  <a16:creationId xmlns:a16="http://schemas.microsoft.com/office/drawing/2014/main" id="{556BD81C-2499-BCEC-1AD0-06A3D923C759}"/>
                </a:ext>
              </a:extLst>
            </p:cNvPr>
            <p:cNvGrpSpPr/>
            <p:nvPr/>
          </p:nvGrpSpPr>
          <p:grpSpPr>
            <a:xfrm>
              <a:off x="1620524" y="3884871"/>
              <a:ext cx="142875" cy="204365"/>
              <a:chOff x="730389" y="3879850"/>
              <a:chExt cx="142875" cy="204365"/>
            </a:xfrm>
          </p:grpSpPr>
          <p:sp>
            <p:nvSpPr>
              <p:cNvPr id="130" name="Frame 129">
                <a:extLst>
                  <a:ext uri="{FF2B5EF4-FFF2-40B4-BE49-F238E27FC236}">
                    <a16:creationId xmlns:a16="http://schemas.microsoft.com/office/drawing/2014/main" id="{1E05F079-60DF-1AAB-2A9C-134884211F7D}"/>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Rectangle 130">
                <a:extLst>
                  <a:ext uri="{FF2B5EF4-FFF2-40B4-BE49-F238E27FC236}">
                    <a16:creationId xmlns:a16="http://schemas.microsoft.com/office/drawing/2014/main" id="{497286CE-68A3-805F-E3BD-B9C2820FE932}"/>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32" name="Straight Connector 131">
                <a:extLst>
                  <a:ext uri="{FF2B5EF4-FFF2-40B4-BE49-F238E27FC236}">
                    <a16:creationId xmlns:a16="http://schemas.microsoft.com/office/drawing/2014/main" id="{20F83EE9-5698-016A-460B-5045967DC98F}"/>
                  </a:ext>
                </a:extLst>
              </p:cNvPr>
              <p:cNvCxnSpPr>
                <a:stCxn id="131" idx="0"/>
                <a:endCxn id="131"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33" name="Straight Connector 132">
                <a:extLst>
                  <a:ext uri="{FF2B5EF4-FFF2-40B4-BE49-F238E27FC236}">
                    <a16:creationId xmlns:a16="http://schemas.microsoft.com/office/drawing/2014/main" id="{E3C5831E-E183-31FD-43A6-717A075AD1F8}"/>
                  </a:ext>
                </a:extLst>
              </p:cNvPr>
              <p:cNvCxnSpPr>
                <a:stCxn id="130" idx="1"/>
                <a:endCxn id="131"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3" name="Group 32">
              <a:extLst>
                <a:ext uri="{FF2B5EF4-FFF2-40B4-BE49-F238E27FC236}">
                  <a16:creationId xmlns:a16="http://schemas.microsoft.com/office/drawing/2014/main" id="{5D66F954-2952-E1FC-660D-542EEF372FF7}"/>
                </a:ext>
              </a:extLst>
            </p:cNvPr>
            <p:cNvGrpSpPr/>
            <p:nvPr/>
          </p:nvGrpSpPr>
          <p:grpSpPr>
            <a:xfrm>
              <a:off x="1620524" y="3642751"/>
              <a:ext cx="142875" cy="204365"/>
              <a:chOff x="730389" y="3879850"/>
              <a:chExt cx="142875" cy="204365"/>
            </a:xfrm>
          </p:grpSpPr>
          <p:sp>
            <p:nvSpPr>
              <p:cNvPr id="126" name="Frame 125">
                <a:extLst>
                  <a:ext uri="{FF2B5EF4-FFF2-40B4-BE49-F238E27FC236}">
                    <a16:creationId xmlns:a16="http://schemas.microsoft.com/office/drawing/2014/main" id="{3F2E135B-61D9-B4B2-14DF-AD1745C143E2}"/>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Rectangle 126">
                <a:extLst>
                  <a:ext uri="{FF2B5EF4-FFF2-40B4-BE49-F238E27FC236}">
                    <a16:creationId xmlns:a16="http://schemas.microsoft.com/office/drawing/2014/main" id="{59B92D58-2B81-DB8D-AFDA-627922962120}"/>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8" name="Straight Connector 127">
                <a:extLst>
                  <a:ext uri="{FF2B5EF4-FFF2-40B4-BE49-F238E27FC236}">
                    <a16:creationId xmlns:a16="http://schemas.microsoft.com/office/drawing/2014/main" id="{8569740B-5845-CEF9-ACC7-DD45C7601D4C}"/>
                  </a:ext>
                </a:extLst>
              </p:cNvPr>
              <p:cNvCxnSpPr>
                <a:stCxn id="127" idx="0"/>
                <a:endCxn id="127"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29" name="Straight Connector 128">
                <a:extLst>
                  <a:ext uri="{FF2B5EF4-FFF2-40B4-BE49-F238E27FC236}">
                    <a16:creationId xmlns:a16="http://schemas.microsoft.com/office/drawing/2014/main" id="{3D2ABEA5-E8ED-3647-AB0D-52CBA23B8932}"/>
                  </a:ext>
                </a:extLst>
              </p:cNvPr>
              <p:cNvCxnSpPr>
                <a:stCxn id="126" idx="1"/>
                <a:endCxn id="127"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4" name="Group 33">
              <a:extLst>
                <a:ext uri="{FF2B5EF4-FFF2-40B4-BE49-F238E27FC236}">
                  <a16:creationId xmlns:a16="http://schemas.microsoft.com/office/drawing/2014/main" id="{40494D7A-A167-46CC-97DC-A34E7739B23E}"/>
                </a:ext>
              </a:extLst>
            </p:cNvPr>
            <p:cNvGrpSpPr/>
            <p:nvPr/>
          </p:nvGrpSpPr>
          <p:grpSpPr>
            <a:xfrm>
              <a:off x="1809416" y="3884871"/>
              <a:ext cx="142875" cy="204365"/>
              <a:chOff x="730389" y="3879850"/>
              <a:chExt cx="142875" cy="204365"/>
            </a:xfrm>
          </p:grpSpPr>
          <p:sp>
            <p:nvSpPr>
              <p:cNvPr id="122" name="Frame 121">
                <a:extLst>
                  <a:ext uri="{FF2B5EF4-FFF2-40B4-BE49-F238E27FC236}">
                    <a16:creationId xmlns:a16="http://schemas.microsoft.com/office/drawing/2014/main" id="{ECC9F04C-49C7-424C-647A-387B1A7F8BEC}"/>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67EB34DF-4F73-A198-5E97-912ED953149B}"/>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4" name="Straight Connector 123">
                <a:extLst>
                  <a:ext uri="{FF2B5EF4-FFF2-40B4-BE49-F238E27FC236}">
                    <a16:creationId xmlns:a16="http://schemas.microsoft.com/office/drawing/2014/main" id="{F7246BC4-5872-80EB-2AA9-FEDAF1A4390A}"/>
                  </a:ext>
                </a:extLst>
              </p:cNvPr>
              <p:cNvCxnSpPr>
                <a:stCxn id="123" idx="0"/>
                <a:endCxn id="123"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25" name="Straight Connector 124">
                <a:extLst>
                  <a:ext uri="{FF2B5EF4-FFF2-40B4-BE49-F238E27FC236}">
                    <a16:creationId xmlns:a16="http://schemas.microsoft.com/office/drawing/2014/main" id="{F667612F-7E4D-3C2F-4C73-19147F2C6A25}"/>
                  </a:ext>
                </a:extLst>
              </p:cNvPr>
              <p:cNvCxnSpPr>
                <a:stCxn id="122" idx="1"/>
                <a:endCxn id="123"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5" name="Group 34">
              <a:extLst>
                <a:ext uri="{FF2B5EF4-FFF2-40B4-BE49-F238E27FC236}">
                  <a16:creationId xmlns:a16="http://schemas.microsoft.com/office/drawing/2014/main" id="{B93F5B7D-EAA9-2029-E5F8-3EDB687FDD3F}"/>
                </a:ext>
              </a:extLst>
            </p:cNvPr>
            <p:cNvGrpSpPr/>
            <p:nvPr/>
          </p:nvGrpSpPr>
          <p:grpSpPr>
            <a:xfrm>
              <a:off x="1809416" y="3642751"/>
              <a:ext cx="142875" cy="204365"/>
              <a:chOff x="730389" y="3879850"/>
              <a:chExt cx="142875" cy="204365"/>
            </a:xfrm>
          </p:grpSpPr>
          <p:sp>
            <p:nvSpPr>
              <p:cNvPr id="118" name="Frame 117">
                <a:extLst>
                  <a:ext uri="{FF2B5EF4-FFF2-40B4-BE49-F238E27FC236}">
                    <a16:creationId xmlns:a16="http://schemas.microsoft.com/office/drawing/2014/main" id="{BBE62A55-476C-E651-E9E0-B127EB58B080}"/>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578478F-82F8-2E5D-8768-6BBFB64B47DC}"/>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0" name="Straight Connector 119">
                <a:extLst>
                  <a:ext uri="{FF2B5EF4-FFF2-40B4-BE49-F238E27FC236}">
                    <a16:creationId xmlns:a16="http://schemas.microsoft.com/office/drawing/2014/main" id="{C3B291F1-44CE-A05F-D596-1D1358CDCF2D}"/>
                  </a:ext>
                </a:extLst>
              </p:cNvPr>
              <p:cNvCxnSpPr>
                <a:stCxn id="119" idx="0"/>
                <a:endCxn id="119"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21" name="Straight Connector 120">
                <a:extLst>
                  <a:ext uri="{FF2B5EF4-FFF2-40B4-BE49-F238E27FC236}">
                    <a16:creationId xmlns:a16="http://schemas.microsoft.com/office/drawing/2014/main" id="{053BE9ED-E331-81AA-E212-F3122F2B9246}"/>
                  </a:ext>
                </a:extLst>
              </p:cNvPr>
              <p:cNvCxnSpPr>
                <a:stCxn id="118" idx="1"/>
                <a:endCxn id="119"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6" name="Group 35">
              <a:extLst>
                <a:ext uri="{FF2B5EF4-FFF2-40B4-BE49-F238E27FC236}">
                  <a16:creationId xmlns:a16="http://schemas.microsoft.com/office/drawing/2014/main" id="{BC98C44F-F409-AEAA-B2E0-6B8BA37886D8}"/>
                </a:ext>
              </a:extLst>
            </p:cNvPr>
            <p:cNvGrpSpPr/>
            <p:nvPr/>
          </p:nvGrpSpPr>
          <p:grpSpPr>
            <a:xfrm>
              <a:off x="1993052" y="3880907"/>
              <a:ext cx="142875" cy="204365"/>
              <a:chOff x="730389" y="3879850"/>
              <a:chExt cx="142875" cy="204365"/>
            </a:xfrm>
          </p:grpSpPr>
          <p:sp>
            <p:nvSpPr>
              <p:cNvPr id="114" name="Frame 113">
                <a:extLst>
                  <a:ext uri="{FF2B5EF4-FFF2-40B4-BE49-F238E27FC236}">
                    <a16:creationId xmlns:a16="http://schemas.microsoft.com/office/drawing/2014/main" id="{81766CAE-3190-7894-DA4A-DB0260F5FD16}"/>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E518CBD6-3536-F7B7-9285-18241438B39E}"/>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6" name="Straight Connector 115">
                <a:extLst>
                  <a:ext uri="{FF2B5EF4-FFF2-40B4-BE49-F238E27FC236}">
                    <a16:creationId xmlns:a16="http://schemas.microsoft.com/office/drawing/2014/main" id="{A2F540D6-E8B6-29A1-7B4C-7B1E9B35AC0B}"/>
                  </a:ext>
                </a:extLst>
              </p:cNvPr>
              <p:cNvCxnSpPr>
                <a:stCxn id="115" idx="0"/>
                <a:endCxn id="115"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17" name="Straight Connector 116">
                <a:extLst>
                  <a:ext uri="{FF2B5EF4-FFF2-40B4-BE49-F238E27FC236}">
                    <a16:creationId xmlns:a16="http://schemas.microsoft.com/office/drawing/2014/main" id="{5AB703C7-6C85-AC99-77D5-06227F6FF00A}"/>
                  </a:ext>
                </a:extLst>
              </p:cNvPr>
              <p:cNvCxnSpPr>
                <a:stCxn id="114" idx="1"/>
                <a:endCxn id="115"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7" name="Group 36">
              <a:extLst>
                <a:ext uri="{FF2B5EF4-FFF2-40B4-BE49-F238E27FC236}">
                  <a16:creationId xmlns:a16="http://schemas.microsoft.com/office/drawing/2014/main" id="{BA587B80-D59C-FD5D-B741-202A86700F09}"/>
                </a:ext>
              </a:extLst>
            </p:cNvPr>
            <p:cNvGrpSpPr/>
            <p:nvPr/>
          </p:nvGrpSpPr>
          <p:grpSpPr>
            <a:xfrm>
              <a:off x="1993052" y="3638787"/>
              <a:ext cx="142875" cy="204365"/>
              <a:chOff x="730389" y="3879850"/>
              <a:chExt cx="142875" cy="204365"/>
            </a:xfrm>
          </p:grpSpPr>
          <p:sp>
            <p:nvSpPr>
              <p:cNvPr id="110" name="Frame 109">
                <a:extLst>
                  <a:ext uri="{FF2B5EF4-FFF2-40B4-BE49-F238E27FC236}">
                    <a16:creationId xmlns:a16="http://schemas.microsoft.com/office/drawing/2014/main" id="{4A5CB519-46C2-B31F-88EF-EE5AF81E6BE6}"/>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E60BEA43-882A-96E9-B01F-62E9A5D8FB6C}"/>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2" name="Straight Connector 111">
                <a:extLst>
                  <a:ext uri="{FF2B5EF4-FFF2-40B4-BE49-F238E27FC236}">
                    <a16:creationId xmlns:a16="http://schemas.microsoft.com/office/drawing/2014/main" id="{F83C4CC7-3417-BABD-3F07-1D3A2989A13D}"/>
                  </a:ext>
                </a:extLst>
              </p:cNvPr>
              <p:cNvCxnSpPr>
                <a:stCxn id="111" idx="0"/>
                <a:endCxn id="111"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13" name="Straight Connector 112">
                <a:extLst>
                  <a:ext uri="{FF2B5EF4-FFF2-40B4-BE49-F238E27FC236}">
                    <a16:creationId xmlns:a16="http://schemas.microsoft.com/office/drawing/2014/main" id="{EAE999E6-397A-6903-20D5-6348D0BA4665}"/>
                  </a:ext>
                </a:extLst>
              </p:cNvPr>
              <p:cNvCxnSpPr>
                <a:stCxn id="110" idx="1"/>
                <a:endCxn id="111"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8" name="Group 37">
              <a:extLst>
                <a:ext uri="{FF2B5EF4-FFF2-40B4-BE49-F238E27FC236}">
                  <a16:creationId xmlns:a16="http://schemas.microsoft.com/office/drawing/2014/main" id="{AE74DBEB-2D06-89C4-54B1-F43B7E545158}"/>
                </a:ext>
              </a:extLst>
            </p:cNvPr>
            <p:cNvGrpSpPr/>
            <p:nvPr/>
          </p:nvGrpSpPr>
          <p:grpSpPr>
            <a:xfrm>
              <a:off x="3175937" y="3893749"/>
              <a:ext cx="142875" cy="204365"/>
              <a:chOff x="730389" y="3879850"/>
              <a:chExt cx="142875" cy="204365"/>
            </a:xfrm>
          </p:grpSpPr>
          <p:sp>
            <p:nvSpPr>
              <p:cNvPr id="106" name="Frame 105">
                <a:extLst>
                  <a:ext uri="{FF2B5EF4-FFF2-40B4-BE49-F238E27FC236}">
                    <a16:creationId xmlns:a16="http://schemas.microsoft.com/office/drawing/2014/main" id="{F37C0EE5-3A4F-E95E-4EB9-B163FBC370CB}"/>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D7C05148-DC78-D3E8-9E34-D2DCE5762F5A}"/>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8" name="Straight Connector 107">
                <a:extLst>
                  <a:ext uri="{FF2B5EF4-FFF2-40B4-BE49-F238E27FC236}">
                    <a16:creationId xmlns:a16="http://schemas.microsoft.com/office/drawing/2014/main" id="{1BD50371-00D9-589F-12BD-827E8AB3546D}"/>
                  </a:ext>
                </a:extLst>
              </p:cNvPr>
              <p:cNvCxnSpPr>
                <a:stCxn id="107" idx="0"/>
                <a:endCxn id="107"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09" name="Straight Connector 108">
                <a:extLst>
                  <a:ext uri="{FF2B5EF4-FFF2-40B4-BE49-F238E27FC236}">
                    <a16:creationId xmlns:a16="http://schemas.microsoft.com/office/drawing/2014/main" id="{0FAC3DE3-1408-E3D4-875F-2547E1250440}"/>
                  </a:ext>
                </a:extLst>
              </p:cNvPr>
              <p:cNvCxnSpPr>
                <a:stCxn id="106" idx="1"/>
                <a:endCxn id="107"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9" name="Group 38">
              <a:extLst>
                <a:ext uri="{FF2B5EF4-FFF2-40B4-BE49-F238E27FC236}">
                  <a16:creationId xmlns:a16="http://schemas.microsoft.com/office/drawing/2014/main" id="{CB7F63E6-911F-34B9-8742-5D696500483D}"/>
                </a:ext>
              </a:extLst>
            </p:cNvPr>
            <p:cNvGrpSpPr/>
            <p:nvPr/>
          </p:nvGrpSpPr>
          <p:grpSpPr>
            <a:xfrm>
              <a:off x="3175937" y="3651629"/>
              <a:ext cx="142875" cy="204365"/>
              <a:chOff x="730389" y="3879850"/>
              <a:chExt cx="142875" cy="204365"/>
            </a:xfrm>
          </p:grpSpPr>
          <p:sp>
            <p:nvSpPr>
              <p:cNvPr id="102" name="Frame 101">
                <a:extLst>
                  <a:ext uri="{FF2B5EF4-FFF2-40B4-BE49-F238E27FC236}">
                    <a16:creationId xmlns:a16="http://schemas.microsoft.com/office/drawing/2014/main" id="{A47D7129-BE38-11ED-4992-23EA02CAFA0E}"/>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D210FC0B-1F83-B0A1-9383-BAED22709A00}"/>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4" name="Straight Connector 103">
                <a:extLst>
                  <a:ext uri="{FF2B5EF4-FFF2-40B4-BE49-F238E27FC236}">
                    <a16:creationId xmlns:a16="http://schemas.microsoft.com/office/drawing/2014/main" id="{3847823E-8CE4-9F2B-43AC-B343720978C7}"/>
                  </a:ext>
                </a:extLst>
              </p:cNvPr>
              <p:cNvCxnSpPr>
                <a:stCxn id="103" idx="0"/>
                <a:endCxn id="103"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05" name="Straight Connector 104">
                <a:extLst>
                  <a:ext uri="{FF2B5EF4-FFF2-40B4-BE49-F238E27FC236}">
                    <a16:creationId xmlns:a16="http://schemas.microsoft.com/office/drawing/2014/main" id="{322A4C6C-2F1E-9BAB-58DE-86E62F209A02}"/>
                  </a:ext>
                </a:extLst>
              </p:cNvPr>
              <p:cNvCxnSpPr>
                <a:stCxn id="102" idx="1"/>
                <a:endCxn id="103"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0" name="Group 39">
              <a:extLst>
                <a:ext uri="{FF2B5EF4-FFF2-40B4-BE49-F238E27FC236}">
                  <a16:creationId xmlns:a16="http://schemas.microsoft.com/office/drawing/2014/main" id="{8A00B805-095F-B747-570D-701A0D722639}"/>
                </a:ext>
              </a:extLst>
            </p:cNvPr>
            <p:cNvGrpSpPr/>
            <p:nvPr/>
          </p:nvGrpSpPr>
          <p:grpSpPr>
            <a:xfrm>
              <a:off x="3369422" y="3893534"/>
              <a:ext cx="142875" cy="204365"/>
              <a:chOff x="730389" y="3879850"/>
              <a:chExt cx="142875" cy="204365"/>
            </a:xfrm>
          </p:grpSpPr>
          <p:sp>
            <p:nvSpPr>
              <p:cNvPr id="98" name="Frame 97">
                <a:extLst>
                  <a:ext uri="{FF2B5EF4-FFF2-40B4-BE49-F238E27FC236}">
                    <a16:creationId xmlns:a16="http://schemas.microsoft.com/office/drawing/2014/main" id="{D40E2545-6C63-5278-E5DC-A9638D2B5FF6}"/>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E844FD3B-9FC7-BFCE-B5A7-36615B6D2A9B}"/>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02998198-810A-8A8F-C117-D349694D131A}"/>
                  </a:ext>
                </a:extLst>
              </p:cNvPr>
              <p:cNvCxnSpPr>
                <a:stCxn id="99" idx="0"/>
                <a:endCxn id="99"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01" name="Straight Connector 100">
                <a:extLst>
                  <a:ext uri="{FF2B5EF4-FFF2-40B4-BE49-F238E27FC236}">
                    <a16:creationId xmlns:a16="http://schemas.microsoft.com/office/drawing/2014/main" id="{A809A813-55BF-F84B-9D79-C0058F8618F7}"/>
                  </a:ext>
                </a:extLst>
              </p:cNvPr>
              <p:cNvCxnSpPr>
                <a:stCxn id="98" idx="1"/>
                <a:endCxn id="99"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1" name="Group 40">
              <a:extLst>
                <a:ext uri="{FF2B5EF4-FFF2-40B4-BE49-F238E27FC236}">
                  <a16:creationId xmlns:a16="http://schemas.microsoft.com/office/drawing/2014/main" id="{1DA8591A-B4A3-8C10-5DF6-52BE6EF375D3}"/>
                </a:ext>
              </a:extLst>
            </p:cNvPr>
            <p:cNvGrpSpPr/>
            <p:nvPr/>
          </p:nvGrpSpPr>
          <p:grpSpPr>
            <a:xfrm>
              <a:off x="3369422" y="3651414"/>
              <a:ext cx="142875" cy="204365"/>
              <a:chOff x="730389" y="3879850"/>
              <a:chExt cx="142875" cy="204365"/>
            </a:xfrm>
          </p:grpSpPr>
          <p:sp>
            <p:nvSpPr>
              <p:cNvPr id="94" name="Frame 93">
                <a:extLst>
                  <a:ext uri="{FF2B5EF4-FFF2-40B4-BE49-F238E27FC236}">
                    <a16:creationId xmlns:a16="http://schemas.microsoft.com/office/drawing/2014/main" id="{07076E92-E84C-A20D-2DA3-C2644D54359B}"/>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BE37FDB4-DBAD-373D-8B77-6B183061C43D}"/>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96" name="Straight Connector 95">
                <a:extLst>
                  <a:ext uri="{FF2B5EF4-FFF2-40B4-BE49-F238E27FC236}">
                    <a16:creationId xmlns:a16="http://schemas.microsoft.com/office/drawing/2014/main" id="{4B2DE07F-E339-DDC7-3921-E64C8886E9B2}"/>
                  </a:ext>
                </a:extLst>
              </p:cNvPr>
              <p:cNvCxnSpPr>
                <a:stCxn id="95" idx="0"/>
                <a:endCxn id="95"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97" name="Straight Connector 96">
                <a:extLst>
                  <a:ext uri="{FF2B5EF4-FFF2-40B4-BE49-F238E27FC236}">
                    <a16:creationId xmlns:a16="http://schemas.microsoft.com/office/drawing/2014/main" id="{7F891C57-5973-673E-ECE8-728907E9D2A1}"/>
                  </a:ext>
                </a:extLst>
              </p:cNvPr>
              <p:cNvCxnSpPr>
                <a:stCxn id="94" idx="1"/>
                <a:endCxn id="95"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2" name="Group 41">
              <a:extLst>
                <a:ext uri="{FF2B5EF4-FFF2-40B4-BE49-F238E27FC236}">
                  <a16:creationId xmlns:a16="http://schemas.microsoft.com/office/drawing/2014/main" id="{A46FB155-D0E4-909A-CC15-5F34A34E9E76}"/>
                </a:ext>
              </a:extLst>
            </p:cNvPr>
            <p:cNvGrpSpPr/>
            <p:nvPr/>
          </p:nvGrpSpPr>
          <p:grpSpPr>
            <a:xfrm>
              <a:off x="3566411" y="3893749"/>
              <a:ext cx="142875" cy="204365"/>
              <a:chOff x="730389" y="3879850"/>
              <a:chExt cx="142875" cy="204365"/>
            </a:xfrm>
          </p:grpSpPr>
          <p:sp>
            <p:nvSpPr>
              <p:cNvPr id="90" name="Frame 89">
                <a:extLst>
                  <a:ext uri="{FF2B5EF4-FFF2-40B4-BE49-F238E27FC236}">
                    <a16:creationId xmlns:a16="http://schemas.microsoft.com/office/drawing/2014/main" id="{9DF6AC7E-BBFC-3A78-E70E-B06762801E24}"/>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62EBB1D6-7693-727F-0A94-D9BACD2FC0A1}"/>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92" name="Straight Connector 91">
                <a:extLst>
                  <a:ext uri="{FF2B5EF4-FFF2-40B4-BE49-F238E27FC236}">
                    <a16:creationId xmlns:a16="http://schemas.microsoft.com/office/drawing/2014/main" id="{0B4314FD-5DDA-49C1-8486-7F13DCCE729D}"/>
                  </a:ext>
                </a:extLst>
              </p:cNvPr>
              <p:cNvCxnSpPr>
                <a:stCxn id="91" idx="0"/>
                <a:endCxn id="91"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93" name="Straight Connector 92">
                <a:extLst>
                  <a:ext uri="{FF2B5EF4-FFF2-40B4-BE49-F238E27FC236}">
                    <a16:creationId xmlns:a16="http://schemas.microsoft.com/office/drawing/2014/main" id="{40CDBBF0-17C6-0B2D-F748-157968BC0EA3}"/>
                  </a:ext>
                </a:extLst>
              </p:cNvPr>
              <p:cNvCxnSpPr>
                <a:stCxn id="90" idx="1"/>
                <a:endCxn id="91"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3" name="Group 42">
              <a:extLst>
                <a:ext uri="{FF2B5EF4-FFF2-40B4-BE49-F238E27FC236}">
                  <a16:creationId xmlns:a16="http://schemas.microsoft.com/office/drawing/2014/main" id="{98530991-27DA-D112-9DFF-F3AF3DB2CFDC}"/>
                </a:ext>
              </a:extLst>
            </p:cNvPr>
            <p:cNvGrpSpPr/>
            <p:nvPr/>
          </p:nvGrpSpPr>
          <p:grpSpPr>
            <a:xfrm>
              <a:off x="3566411" y="3651629"/>
              <a:ext cx="142875" cy="204365"/>
              <a:chOff x="730389" y="3879850"/>
              <a:chExt cx="142875" cy="204365"/>
            </a:xfrm>
          </p:grpSpPr>
          <p:sp>
            <p:nvSpPr>
              <p:cNvPr id="86" name="Frame 85">
                <a:extLst>
                  <a:ext uri="{FF2B5EF4-FFF2-40B4-BE49-F238E27FC236}">
                    <a16:creationId xmlns:a16="http://schemas.microsoft.com/office/drawing/2014/main" id="{1C711716-9D54-3BEB-1F68-90F3158AD0EB}"/>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F56CE9A4-4F0D-E52E-9F1F-D3BA8594F223}"/>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88" name="Straight Connector 87">
                <a:extLst>
                  <a:ext uri="{FF2B5EF4-FFF2-40B4-BE49-F238E27FC236}">
                    <a16:creationId xmlns:a16="http://schemas.microsoft.com/office/drawing/2014/main" id="{434A3BA4-23A3-1B80-3BF3-C48C4C8B4158}"/>
                  </a:ext>
                </a:extLst>
              </p:cNvPr>
              <p:cNvCxnSpPr>
                <a:stCxn id="87" idx="0"/>
                <a:endCxn id="87"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89" name="Straight Connector 88">
                <a:extLst>
                  <a:ext uri="{FF2B5EF4-FFF2-40B4-BE49-F238E27FC236}">
                    <a16:creationId xmlns:a16="http://schemas.microsoft.com/office/drawing/2014/main" id="{D1C93611-1EB2-6BD5-C211-8A819056126C}"/>
                  </a:ext>
                </a:extLst>
              </p:cNvPr>
              <p:cNvCxnSpPr>
                <a:stCxn id="86" idx="1"/>
                <a:endCxn id="87"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4" name="Group 43">
              <a:extLst>
                <a:ext uri="{FF2B5EF4-FFF2-40B4-BE49-F238E27FC236}">
                  <a16:creationId xmlns:a16="http://schemas.microsoft.com/office/drawing/2014/main" id="{1A908576-7DCD-3548-9397-1F46E9E488AF}"/>
                </a:ext>
              </a:extLst>
            </p:cNvPr>
            <p:cNvGrpSpPr/>
            <p:nvPr/>
          </p:nvGrpSpPr>
          <p:grpSpPr>
            <a:xfrm>
              <a:off x="3751747" y="3893534"/>
              <a:ext cx="142875" cy="204365"/>
              <a:chOff x="730389" y="3879850"/>
              <a:chExt cx="142875" cy="204365"/>
            </a:xfrm>
          </p:grpSpPr>
          <p:sp>
            <p:nvSpPr>
              <p:cNvPr id="82" name="Frame 81">
                <a:extLst>
                  <a:ext uri="{FF2B5EF4-FFF2-40B4-BE49-F238E27FC236}">
                    <a16:creationId xmlns:a16="http://schemas.microsoft.com/office/drawing/2014/main" id="{A2BDED15-01F0-2211-A901-DD7FBE960175}"/>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56872092-D214-7538-5C9C-545D50E4B9F4}"/>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84" name="Straight Connector 83">
                <a:extLst>
                  <a:ext uri="{FF2B5EF4-FFF2-40B4-BE49-F238E27FC236}">
                    <a16:creationId xmlns:a16="http://schemas.microsoft.com/office/drawing/2014/main" id="{75E23774-7CD7-E4B5-A936-80090AE4292D}"/>
                  </a:ext>
                </a:extLst>
              </p:cNvPr>
              <p:cNvCxnSpPr>
                <a:stCxn id="83" idx="0"/>
                <a:endCxn id="83"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85" name="Straight Connector 84">
                <a:extLst>
                  <a:ext uri="{FF2B5EF4-FFF2-40B4-BE49-F238E27FC236}">
                    <a16:creationId xmlns:a16="http://schemas.microsoft.com/office/drawing/2014/main" id="{501338ED-D140-7640-39D5-5B0C531026AE}"/>
                  </a:ext>
                </a:extLst>
              </p:cNvPr>
              <p:cNvCxnSpPr>
                <a:stCxn id="82" idx="1"/>
                <a:endCxn id="83"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5" name="Group 44">
              <a:extLst>
                <a:ext uri="{FF2B5EF4-FFF2-40B4-BE49-F238E27FC236}">
                  <a16:creationId xmlns:a16="http://schemas.microsoft.com/office/drawing/2014/main" id="{F6575E42-0C69-534F-2BDE-D529BCE12B35}"/>
                </a:ext>
              </a:extLst>
            </p:cNvPr>
            <p:cNvGrpSpPr/>
            <p:nvPr/>
          </p:nvGrpSpPr>
          <p:grpSpPr>
            <a:xfrm>
              <a:off x="3751747" y="3651414"/>
              <a:ext cx="142875" cy="204365"/>
              <a:chOff x="730389" y="3879850"/>
              <a:chExt cx="142875" cy="204365"/>
            </a:xfrm>
          </p:grpSpPr>
          <p:sp>
            <p:nvSpPr>
              <p:cNvPr id="78" name="Frame 77">
                <a:extLst>
                  <a:ext uri="{FF2B5EF4-FFF2-40B4-BE49-F238E27FC236}">
                    <a16:creationId xmlns:a16="http://schemas.microsoft.com/office/drawing/2014/main" id="{B1FA5B8B-930C-23FD-4674-D36AFA382070}"/>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1A98FF70-7F33-0237-7DCD-94A490393807}"/>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80" name="Straight Connector 79">
                <a:extLst>
                  <a:ext uri="{FF2B5EF4-FFF2-40B4-BE49-F238E27FC236}">
                    <a16:creationId xmlns:a16="http://schemas.microsoft.com/office/drawing/2014/main" id="{7B327529-8662-4570-0453-FE0FF636EBAF}"/>
                  </a:ext>
                </a:extLst>
              </p:cNvPr>
              <p:cNvCxnSpPr>
                <a:stCxn id="79" idx="0"/>
                <a:endCxn id="79"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81" name="Straight Connector 80">
                <a:extLst>
                  <a:ext uri="{FF2B5EF4-FFF2-40B4-BE49-F238E27FC236}">
                    <a16:creationId xmlns:a16="http://schemas.microsoft.com/office/drawing/2014/main" id="{E34ACBC7-423B-0B3D-EF3E-76F33F6B5895}"/>
                  </a:ext>
                </a:extLst>
              </p:cNvPr>
              <p:cNvCxnSpPr>
                <a:stCxn id="78" idx="1"/>
                <a:endCxn id="79"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6" name="Group 45">
              <a:extLst>
                <a:ext uri="{FF2B5EF4-FFF2-40B4-BE49-F238E27FC236}">
                  <a16:creationId xmlns:a16="http://schemas.microsoft.com/office/drawing/2014/main" id="{121A2F17-CBFF-848D-CBE6-96EA06E0B29F}"/>
                </a:ext>
              </a:extLst>
            </p:cNvPr>
            <p:cNvGrpSpPr/>
            <p:nvPr/>
          </p:nvGrpSpPr>
          <p:grpSpPr>
            <a:xfrm>
              <a:off x="3940639" y="3893534"/>
              <a:ext cx="142875" cy="204365"/>
              <a:chOff x="730389" y="3879850"/>
              <a:chExt cx="142875" cy="204365"/>
            </a:xfrm>
          </p:grpSpPr>
          <p:sp>
            <p:nvSpPr>
              <p:cNvPr id="74" name="Frame 73">
                <a:extLst>
                  <a:ext uri="{FF2B5EF4-FFF2-40B4-BE49-F238E27FC236}">
                    <a16:creationId xmlns:a16="http://schemas.microsoft.com/office/drawing/2014/main" id="{D94740E9-CD1F-9380-F19F-AD367F71DEF6}"/>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AAB165A9-A98A-6A66-1C78-F61E2C2F98A0}"/>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76" name="Straight Connector 75">
                <a:extLst>
                  <a:ext uri="{FF2B5EF4-FFF2-40B4-BE49-F238E27FC236}">
                    <a16:creationId xmlns:a16="http://schemas.microsoft.com/office/drawing/2014/main" id="{F721059D-5DC7-9EA9-B632-7A8653C100CB}"/>
                  </a:ext>
                </a:extLst>
              </p:cNvPr>
              <p:cNvCxnSpPr>
                <a:stCxn id="75" idx="0"/>
                <a:endCxn id="75"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77" name="Straight Connector 76">
                <a:extLst>
                  <a:ext uri="{FF2B5EF4-FFF2-40B4-BE49-F238E27FC236}">
                    <a16:creationId xmlns:a16="http://schemas.microsoft.com/office/drawing/2014/main" id="{50B0966E-F563-4B65-8DB3-C1E1A5909D81}"/>
                  </a:ext>
                </a:extLst>
              </p:cNvPr>
              <p:cNvCxnSpPr>
                <a:stCxn id="74" idx="1"/>
                <a:endCxn id="75"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7" name="Group 46">
              <a:extLst>
                <a:ext uri="{FF2B5EF4-FFF2-40B4-BE49-F238E27FC236}">
                  <a16:creationId xmlns:a16="http://schemas.microsoft.com/office/drawing/2014/main" id="{B87734B6-10F6-8B4A-3E06-2FFD66952B98}"/>
                </a:ext>
              </a:extLst>
            </p:cNvPr>
            <p:cNvGrpSpPr/>
            <p:nvPr/>
          </p:nvGrpSpPr>
          <p:grpSpPr>
            <a:xfrm>
              <a:off x="3940639" y="3651414"/>
              <a:ext cx="142875" cy="204365"/>
              <a:chOff x="730389" y="3879850"/>
              <a:chExt cx="142875" cy="204365"/>
            </a:xfrm>
          </p:grpSpPr>
          <p:sp>
            <p:nvSpPr>
              <p:cNvPr id="70" name="Frame 69">
                <a:extLst>
                  <a:ext uri="{FF2B5EF4-FFF2-40B4-BE49-F238E27FC236}">
                    <a16:creationId xmlns:a16="http://schemas.microsoft.com/office/drawing/2014/main" id="{936B9A7A-E810-4B8D-7993-6DBE2732ACDF}"/>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618204B5-38BA-8975-01B4-8F33AD8C7B4A}"/>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72" name="Straight Connector 71">
                <a:extLst>
                  <a:ext uri="{FF2B5EF4-FFF2-40B4-BE49-F238E27FC236}">
                    <a16:creationId xmlns:a16="http://schemas.microsoft.com/office/drawing/2014/main" id="{1FAB9829-057D-C1C5-E9FE-0433326B68C4}"/>
                  </a:ext>
                </a:extLst>
              </p:cNvPr>
              <p:cNvCxnSpPr>
                <a:stCxn id="71" idx="0"/>
                <a:endCxn id="71"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73" name="Straight Connector 72">
                <a:extLst>
                  <a:ext uri="{FF2B5EF4-FFF2-40B4-BE49-F238E27FC236}">
                    <a16:creationId xmlns:a16="http://schemas.microsoft.com/office/drawing/2014/main" id="{F2212B62-298B-DC78-10A5-7D029486069A}"/>
                  </a:ext>
                </a:extLst>
              </p:cNvPr>
              <p:cNvCxnSpPr>
                <a:stCxn id="70" idx="1"/>
                <a:endCxn id="71"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8" name="Group 47">
              <a:extLst>
                <a:ext uri="{FF2B5EF4-FFF2-40B4-BE49-F238E27FC236}">
                  <a16:creationId xmlns:a16="http://schemas.microsoft.com/office/drawing/2014/main" id="{B30F0568-A590-6568-B5D5-FAAA5744BBAA}"/>
                </a:ext>
              </a:extLst>
            </p:cNvPr>
            <p:cNvGrpSpPr/>
            <p:nvPr/>
          </p:nvGrpSpPr>
          <p:grpSpPr>
            <a:xfrm>
              <a:off x="4124275" y="3889570"/>
              <a:ext cx="142875" cy="204365"/>
              <a:chOff x="730389" y="3879850"/>
              <a:chExt cx="142875" cy="204365"/>
            </a:xfrm>
          </p:grpSpPr>
          <p:sp>
            <p:nvSpPr>
              <p:cNvPr id="66" name="Frame 65">
                <a:extLst>
                  <a:ext uri="{FF2B5EF4-FFF2-40B4-BE49-F238E27FC236}">
                    <a16:creationId xmlns:a16="http://schemas.microsoft.com/office/drawing/2014/main" id="{FD1E2FDA-2366-8692-6DA5-CC2558D4C8D6}"/>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79D18B3E-7E09-D501-1B75-F606F90EE371}"/>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8" name="Straight Connector 67">
                <a:extLst>
                  <a:ext uri="{FF2B5EF4-FFF2-40B4-BE49-F238E27FC236}">
                    <a16:creationId xmlns:a16="http://schemas.microsoft.com/office/drawing/2014/main" id="{2D4B4C03-9A0B-771D-14ED-DABA84F911D7}"/>
                  </a:ext>
                </a:extLst>
              </p:cNvPr>
              <p:cNvCxnSpPr>
                <a:stCxn id="67" idx="0"/>
                <a:endCxn id="67"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69" name="Straight Connector 68">
                <a:extLst>
                  <a:ext uri="{FF2B5EF4-FFF2-40B4-BE49-F238E27FC236}">
                    <a16:creationId xmlns:a16="http://schemas.microsoft.com/office/drawing/2014/main" id="{A775C55E-686F-A5A7-7067-1752AC88F4CA}"/>
                  </a:ext>
                </a:extLst>
              </p:cNvPr>
              <p:cNvCxnSpPr>
                <a:stCxn id="66" idx="1"/>
                <a:endCxn id="67"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9" name="Group 48">
              <a:extLst>
                <a:ext uri="{FF2B5EF4-FFF2-40B4-BE49-F238E27FC236}">
                  <a16:creationId xmlns:a16="http://schemas.microsoft.com/office/drawing/2014/main" id="{0B9CB95F-4A6A-277A-4B36-D4F78B570EBA}"/>
                </a:ext>
              </a:extLst>
            </p:cNvPr>
            <p:cNvGrpSpPr/>
            <p:nvPr/>
          </p:nvGrpSpPr>
          <p:grpSpPr>
            <a:xfrm>
              <a:off x="4124275" y="3647450"/>
              <a:ext cx="142875" cy="204365"/>
              <a:chOff x="730389" y="3879850"/>
              <a:chExt cx="142875" cy="204365"/>
            </a:xfrm>
          </p:grpSpPr>
          <p:sp>
            <p:nvSpPr>
              <p:cNvPr id="62" name="Frame 61">
                <a:extLst>
                  <a:ext uri="{FF2B5EF4-FFF2-40B4-BE49-F238E27FC236}">
                    <a16:creationId xmlns:a16="http://schemas.microsoft.com/office/drawing/2014/main" id="{A513E2D1-15C5-3248-4978-BFAFD741A7FF}"/>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96C411AB-0B63-1B68-9B92-8AECD8ED60AA}"/>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4" name="Straight Connector 63">
                <a:extLst>
                  <a:ext uri="{FF2B5EF4-FFF2-40B4-BE49-F238E27FC236}">
                    <a16:creationId xmlns:a16="http://schemas.microsoft.com/office/drawing/2014/main" id="{6F5EBBDE-E171-5A10-8951-CEDBC983B0F5}"/>
                  </a:ext>
                </a:extLst>
              </p:cNvPr>
              <p:cNvCxnSpPr>
                <a:stCxn id="63" idx="0"/>
                <a:endCxn id="63"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65" name="Straight Connector 64">
                <a:extLst>
                  <a:ext uri="{FF2B5EF4-FFF2-40B4-BE49-F238E27FC236}">
                    <a16:creationId xmlns:a16="http://schemas.microsoft.com/office/drawing/2014/main" id="{C537A3A4-AADB-7694-898E-DE2016CF8B43}"/>
                  </a:ext>
                </a:extLst>
              </p:cNvPr>
              <p:cNvCxnSpPr>
                <a:stCxn id="62" idx="1"/>
                <a:endCxn id="63" idx="3"/>
              </p:cNvCxnSpPr>
              <p:nvPr/>
            </p:nvCxnSpPr>
            <p:spPr>
              <a:xfrm flipV="1">
                <a:off x="730389" y="3982032"/>
                <a:ext cx="120230" cy="1"/>
              </a:xfrm>
              <a:prstGeom prst="line">
                <a:avLst/>
              </a:prstGeom>
              <a:noFill/>
              <a:ln w="9525" cap="flat" cmpd="sng" algn="ctr">
                <a:solidFill>
                  <a:srgbClr val="000000"/>
                </a:solidFill>
                <a:prstDash val="solid"/>
              </a:ln>
              <a:effectLst/>
            </p:spPr>
          </p:cxnSp>
        </p:grpSp>
        <p:sp>
          <p:nvSpPr>
            <p:cNvPr id="50" name="Rectangle 49">
              <a:extLst>
                <a:ext uri="{FF2B5EF4-FFF2-40B4-BE49-F238E27FC236}">
                  <a16:creationId xmlns:a16="http://schemas.microsoft.com/office/drawing/2014/main" id="{6F7E16A8-7E9A-7ACE-AC50-CD13ADD41863}"/>
                </a:ext>
              </a:extLst>
            </p:cNvPr>
            <p:cNvSpPr/>
            <p:nvPr/>
          </p:nvSpPr>
          <p:spPr>
            <a:xfrm>
              <a:off x="2265105" y="3528471"/>
              <a:ext cx="747643" cy="162081"/>
            </a:xfrm>
            <a:prstGeom prst="rect">
              <a:avLst/>
            </a:prstGeom>
            <a:solidFill>
              <a:srgbClr val="FFCC66">
                <a:lumMod val="50000"/>
              </a:srgbClr>
            </a:solidFill>
            <a:ln>
              <a:solidFill>
                <a:srgbClr val="000000"/>
              </a:solid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w="10160">
                    <a:solidFill>
                      <a:srgbClr val="4BACC6"/>
                    </a:solidFill>
                    <a:prstDash val="solid"/>
                  </a:ln>
                  <a:solidFill>
                    <a:sysClr val="windowText" lastClr="000000"/>
                  </a:solidFill>
                  <a:effectLst>
                    <a:outerShdw blurRad="38100" dist="22860" dir="5400000" algn="tl" rotWithShape="0">
                      <a:srgbClr val="000000">
                        <a:alpha val="30000"/>
                      </a:srgbClr>
                    </a:outerShdw>
                  </a:effectLst>
                  <a:uLnTx/>
                  <a:uFillTx/>
                </a:rPr>
                <a:t>SCHOOL</a:t>
              </a:r>
            </a:p>
          </p:txBody>
        </p:sp>
        <p:sp>
          <p:nvSpPr>
            <p:cNvPr id="51" name="Rectangle 50">
              <a:extLst>
                <a:ext uri="{FF2B5EF4-FFF2-40B4-BE49-F238E27FC236}">
                  <a16:creationId xmlns:a16="http://schemas.microsoft.com/office/drawing/2014/main" id="{247548B8-25D4-C556-B888-92715D39A95A}"/>
                </a:ext>
              </a:extLst>
            </p:cNvPr>
            <p:cNvSpPr/>
            <p:nvPr/>
          </p:nvSpPr>
          <p:spPr>
            <a:xfrm>
              <a:off x="2240883" y="3354271"/>
              <a:ext cx="805876" cy="123672"/>
            </a:xfrm>
            <a:prstGeom prst="rect">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CC6F9ED2-605B-B27D-FBDD-52794B4F19AB}"/>
                </a:ext>
              </a:extLst>
            </p:cNvPr>
            <p:cNvSpPr/>
            <p:nvPr/>
          </p:nvSpPr>
          <p:spPr>
            <a:xfrm>
              <a:off x="2240783" y="3305604"/>
              <a:ext cx="805976" cy="45719"/>
            </a:xfrm>
            <a:prstGeom prst="rect">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Cube 52">
              <a:extLst>
                <a:ext uri="{FF2B5EF4-FFF2-40B4-BE49-F238E27FC236}">
                  <a16:creationId xmlns:a16="http://schemas.microsoft.com/office/drawing/2014/main" id="{3AB1ACA4-4B7D-E7DF-327D-4C82AF3AE7F0}"/>
                </a:ext>
              </a:extLst>
            </p:cNvPr>
            <p:cNvSpPr/>
            <p:nvPr/>
          </p:nvSpPr>
          <p:spPr>
            <a:xfrm>
              <a:off x="930348" y="3353879"/>
              <a:ext cx="1310435" cy="172627"/>
            </a:xfrm>
            <a:prstGeom prst="cube">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Cube 53">
              <a:extLst>
                <a:ext uri="{FF2B5EF4-FFF2-40B4-BE49-F238E27FC236}">
                  <a16:creationId xmlns:a16="http://schemas.microsoft.com/office/drawing/2014/main" id="{1A6C8FFC-5CA3-0FCC-4481-E1A49D7A13EE}"/>
                </a:ext>
              </a:extLst>
            </p:cNvPr>
            <p:cNvSpPr/>
            <p:nvPr/>
          </p:nvSpPr>
          <p:spPr>
            <a:xfrm>
              <a:off x="967406" y="3304016"/>
              <a:ext cx="1273277" cy="95169"/>
            </a:xfrm>
            <a:prstGeom prst="cube">
              <a:avLst>
                <a:gd name="adj" fmla="val 55025"/>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Cube 54">
              <a:extLst>
                <a:ext uri="{FF2B5EF4-FFF2-40B4-BE49-F238E27FC236}">
                  <a16:creationId xmlns:a16="http://schemas.microsoft.com/office/drawing/2014/main" id="{FD85699A-8149-D41D-F7BF-B3C66E3573C0}"/>
                </a:ext>
              </a:extLst>
            </p:cNvPr>
            <p:cNvSpPr/>
            <p:nvPr/>
          </p:nvSpPr>
          <p:spPr>
            <a:xfrm flipH="1">
              <a:off x="3059443" y="3357171"/>
              <a:ext cx="1310435" cy="172627"/>
            </a:xfrm>
            <a:prstGeom prst="cube">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Cube 55">
              <a:extLst>
                <a:ext uri="{FF2B5EF4-FFF2-40B4-BE49-F238E27FC236}">
                  <a16:creationId xmlns:a16="http://schemas.microsoft.com/office/drawing/2014/main" id="{BAFFC0BB-726D-C5DB-1B28-54821C388675}"/>
                </a:ext>
              </a:extLst>
            </p:cNvPr>
            <p:cNvSpPr/>
            <p:nvPr/>
          </p:nvSpPr>
          <p:spPr>
            <a:xfrm flipH="1">
              <a:off x="3044567" y="3305998"/>
              <a:ext cx="1273277" cy="95169"/>
            </a:xfrm>
            <a:prstGeom prst="cube">
              <a:avLst>
                <a:gd name="adj" fmla="val 55025"/>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7" name="Trapezoid 56">
              <a:extLst>
                <a:ext uri="{FF2B5EF4-FFF2-40B4-BE49-F238E27FC236}">
                  <a16:creationId xmlns:a16="http://schemas.microsoft.com/office/drawing/2014/main" id="{708D25D8-A38B-DAFE-86E1-B2EB5B9A8C46}"/>
                </a:ext>
              </a:extLst>
            </p:cNvPr>
            <p:cNvSpPr/>
            <p:nvPr/>
          </p:nvSpPr>
          <p:spPr>
            <a:xfrm>
              <a:off x="3098800" y="3218246"/>
              <a:ext cx="1209571" cy="131095"/>
            </a:xfrm>
            <a:prstGeom prst="trapezoid">
              <a:avLst>
                <a:gd name="adj" fmla="val 9617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8" name="Trapezoid 57">
              <a:extLst>
                <a:ext uri="{FF2B5EF4-FFF2-40B4-BE49-F238E27FC236}">
                  <a16:creationId xmlns:a16="http://schemas.microsoft.com/office/drawing/2014/main" id="{EE448F3F-9081-8E86-2145-A331DDE1049F}"/>
                </a:ext>
              </a:extLst>
            </p:cNvPr>
            <p:cNvSpPr/>
            <p:nvPr/>
          </p:nvSpPr>
          <p:spPr>
            <a:xfrm>
              <a:off x="973277" y="3215152"/>
              <a:ext cx="1209571" cy="131095"/>
            </a:xfrm>
            <a:prstGeom prst="trapezoid">
              <a:avLst>
                <a:gd name="adj" fmla="val 9617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Trapezoid 58">
              <a:extLst>
                <a:ext uri="{FF2B5EF4-FFF2-40B4-BE49-F238E27FC236}">
                  <a16:creationId xmlns:a16="http://schemas.microsoft.com/office/drawing/2014/main" id="{1C54964B-44A0-1E1B-DEB4-B17300B31ED4}"/>
                </a:ext>
              </a:extLst>
            </p:cNvPr>
            <p:cNvSpPr/>
            <p:nvPr/>
          </p:nvSpPr>
          <p:spPr>
            <a:xfrm>
              <a:off x="2231288" y="3167458"/>
              <a:ext cx="809678" cy="131095"/>
            </a:xfrm>
            <a:prstGeom prst="trapezoid">
              <a:avLst>
                <a:gd name="adj" fmla="val 9617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Isosceles Triangle 77">
              <a:extLst>
                <a:ext uri="{FF2B5EF4-FFF2-40B4-BE49-F238E27FC236}">
                  <a16:creationId xmlns:a16="http://schemas.microsoft.com/office/drawing/2014/main" id="{20266B7B-668E-52FE-7899-950C1CD53F39}"/>
                </a:ext>
              </a:extLst>
            </p:cNvPr>
            <p:cNvSpPr/>
            <p:nvPr/>
          </p:nvSpPr>
          <p:spPr>
            <a:xfrm rot="18915743">
              <a:off x="2086268" y="3166846"/>
              <a:ext cx="67117" cy="185476"/>
            </a:xfrm>
            <a:prstGeom prst="triangle">
              <a:avLst>
                <a:gd name="adj" fmla="val 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1" name="Isosceles Triangle 78">
              <a:extLst>
                <a:ext uri="{FF2B5EF4-FFF2-40B4-BE49-F238E27FC236}">
                  <a16:creationId xmlns:a16="http://schemas.microsoft.com/office/drawing/2014/main" id="{F13037BB-088E-4107-4E27-1AB6EC63A2FB}"/>
                </a:ext>
              </a:extLst>
            </p:cNvPr>
            <p:cNvSpPr/>
            <p:nvPr/>
          </p:nvSpPr>
          <p:spPr>
            <a:xfrm rot="2684257" flipH="1">
              <a:off x="3121769" y="3171325"/>
              <a:ext cx="67117" cy="185476"/>
            </a:xfrm>
            <a:prstGeom prst="triangle">
              <a:avLst>
                <a:gd name="adj" fmla="val 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161" name="Picture 6" descr="Trees clipart tree without leaves free clipart images cliparting - Clipartix">
            <a:extLst>
              <a:ext uri="{FF2B5EF4-FFF2-40B4-BE49-F238E27FC236}">
                <a16:creationId xmlns:a16="http://schemas.microsoft.com/office/drawing/2014/main" id="{B6E55C3A-00B1-8DA4-17E0-510702D855F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333" b="89778" l="9778" r="89778"/>
                    </a14:imgEffect>
                  </a14:imgLayer>
                </a14:imgProps>
              </a:ext>
              <a:ext uri="{28A0092B-C50C-407E-A947-70E740481C1C}">
                <a14:useLocalDpi xmlns:a14="http://schemas.microsoft.com/office/drawing/2010/main" val="0"/>
              </a:ext>
            </a:extLst>
          </a:blip>
          <a:srcRect l="8067" t="5536" r="11985" b="9333"/>
          <a:stretch/>
        </p:blipFill>
        <p:spPr bwMode="auto">
          <a:xfrm>
            <a:off x="5730669" y="4986685"/>
            <a:ext cx="1213206" cy="1608714"/>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Trees clipart tree without leaves free clipart images cliparting - Clipartix">
            <a:extLst>
              <a:ext uri="{FF2B5EF4-FFF2-40B4-BE49-F238E27FC236}">
                <a16:creationId xmlns:a16="http://schemas.microsoft.com/office/drawing/2014/main" id="{494EBB82-B3F7-78FB-C7A8-60554260DD7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333" b="89778" l="9778" r="89778"/>
                    </a14:imgEffect>
                  </a14:imgLayer>
                </a14:imgProps>
              </a:ext>
              <a:ext uri="{28A0092B-C50C-407E-A947-70E740481C1C}">
                <a14:useLocalDpi xmlns:a14="http://schemas.microsoft.com/office/drawing/2010/main" val="0"/>
              </a:ext>
            </a:extLst>
          </a:blip>
          <a:srcRect l="8067" t="5536" r="11985" b="9333"/>
          <a:stretch/>
        </p:blipFill>
        <p:spPr bwMode="auto">
          <a:xfrm>
            <a:off x="1514161" y="4930611"/>
            <a:ext cx="1213206" cy="160871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Trees clipart tree without leaves free clipart images cliparting - Clipartix">
            <a:extLst>
              <a:ext uri="{FF2B5EF4-FFF2-40B4-BE49-F238E27FC236}">
                <a16:creationId xmlns:a16="http://schemas.microsoft.com/office/drawing/2014/main" id="{7E9EA8E6-6BDB-8389-762D-8443DFD5E51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333" b="89778" l="9778" r="89778"/>
                    </a14:imgEffect>
                  </a14:imgLayer>
                </a14:imgProps>
              </a:ext>
              <a:ext uri="{28A0092B-C50C-407E-A947-70E740481C1C}">
                <a14:useLocalDpi xmlns:a14="http://schemas.microsoft.com/office/drawing/2010/main" val="0"/>
              </a:ext>
            </a:extLst>
          </a:blip>
          <a:srcRect l="8067" t="5536" r="11985" b="9333"/>
          <a:stretch/>
        </p:blipFill>
        <p:spPr bwMode="auto">
          <a:xfrm>
            <a:off x="921148" y="4846328"/>
            <a:ext cx="1396647" cy="170931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Trees clipart tree without leaves free clipart images cliparting - Clipartix">
            <a:extLst>
              <a:ext uri="{FF2B5EF4-FFF2-40B4-BE49-F238E27FC236}">
                <a16:creationId xmlns:a16="http://schemas.microsoft.com/office/drawing/2014/main" id="{003E30B7-6F5F-E62D-493A-A74EC3C598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333" b="89778" l="9778" r="89778"/>
                    </a14:imgEffect>
                  </a14:imgLayer>
                </a14:imgProps>
              </a:ext>
              <a:ext uri="{28A0092B-C50C-407E-A947-70E740481C1C}">
                <a14:useLocalDpi xmlns:a14="http://schemas.microsoft.com/office/drawing/2010/main" val="0"/>
              </a:ext>
            </a:extLst>
          </a:blip>
          <a:srcRect l="8067" t="5536" r="11985" b="9333"/>
          <a:stretch/>
        </p:blipFill>
        <p:spPr bwMode="auto">
          <a:xfrm>
            <a:off x="6326988" y="4612733"/>
            <a:ext cx="1097582" cy="19858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Trees clipart tree without leaves free clipart images cliparting - Clipartix">
            <a:extLst>
              <a:ext uri="{FF2B5EF4-FFF2-40B4-BE49-F238E27FC236}">
                <a16:creationId xmlns:a16="http://schemas.microsoft.com/office/drawing/2014/main" id="{DE126B18-4C96-2DB3-BD95-1FE89155156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333" b="89778" l="9778" r="89778"/>
                    </a14:imgEffect>
                  </a14:imgLayer>
                </a14:imgProps>
              </a:ext>
              <a:ext uri="{28A0092B-C50C-407E-A947-70E740481C1C}">
                <a14:useLocalDpi xmlns:a14="http://schemas.microsoft.com/office/drawing/2010/main" val="0"/>
              </a:ext>
            </a:extLst>
          </a:blip>
          <a:srcRect l="8067" t="5536" r="11985" b="9333"/>
          <a:stretch/>
        </p:blipFill>
        <p:spPr bwMode="auto">
          <a:xfrm>
            <a:off x="6839483" y="4984449"/>
            <a:ext cx="1213206" cy="1608714"/>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lip Art Dollar Sign United States Currency Symbol Vector Graphics  Transparent PNG">
            <a:extLst>
              <a:ext uri="{FF2B5EF4-FFF2-40B4-BE49-F238E27FC236}">
                <a16:creationId xmlns:a16="http://schemas.microsoft.com/office/drawing/2014/main" id="{84165EC0-D8C6-3103-0172-98F69E2764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55" b="89844" l="10000" r="90000">
                        <a14:foregroundMark x1="46506" y1="6445" x2="46145" y2="15234"/>
                        <a14:foregroundMark x1="52771" y1="6055" x2="52771" y2="6055"/>
                        <a14:backgroundMark x1="45663" y1="16992" x2="42651" y2="18750"/>
                        <a14:backgroundMark x1="51205" y1="16406" x2="51205" y2="16406"/>
                        <a14:backgroundMark x1="57108" y1="17578" x2="57108" y2="17578"/>
                        <a14:backgroundMark x1="56747" y1="17188" x2="58313" y2="17773"/>
                        <a14:backgroundMark x1="50843" y1="60547" x2="51807" y2="79297"/>
                        <a14:backgroundMark x1="58313" y1="82617" x2="56988" y2="83789"/>
                        <a14:backgroundMark x1="50964" y1="84375" x2="50964" y2="84375"/>
                      </a14:backgroundRemoval>
                    </a14:imgEffect>
                  </a14:imgLayer>
                </a14:imgProps>
              </a:ext>
              <a:ext uri="{28A0092B-C50C-407E-A947-70E740481C1C}">
                <a14:useLocalDpi xmlns:a14="http://schemas.microsoft.com/office/drawing/2010/main" val="0"/>
              </a:ext>
            </a:extLst>
          </a:blip>
          <a:srcRect l="29827" t="2311" r="24061"/>
          <a:stretch/>
        </p:blipFill>
        <p:spPr bwMode="auto">
          <a:xfrm rot="20832537">
            <a:off x="3402699" y="4076357"/>
            <a:ext cx="693486" cy="906228"/>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descr="Clip Art Dollar Sign United States Currency Symbol Vector Graphics  Transparent PNG">
            <a:extLst>
              <a:ext uri="{FF2B5EF4-FFF2-40B4-BE49-F238E27FC236}">
                <a16:creationId xmlns:a16="http://schemas.microsoft.com/office/drawing/2014/main" id="{D65F56C7-01DA-A43D-A8CC-3DA03C7DBA84}"/>
              </a:ext>
            </a:extLst>
          </p:cNvPr>
          <p:cNvPicPr>
            <a:picLocks noChangeAspect="1" noChangeArrowheads="1"/>
          </p:cNvPicPr>
          <p:nvPr/>
        </p:nvPicPr>
        <p:blipFill rotWithShape="1">
          <a:blip r:embed="rId4">
            <a:extLst>
              <a:ext uri="{BEBA8EAE-BF5A-486C-A8C5-ECC9F3942E4B}">
                <a14:imgProps xmlns:a14="http://schemas.microsoft.com/office/drawing/2010/main">
                  <a14:imgLayer r:embed="rId6">
                    <a14:imgEffect>
                      <a14:backgroundRemoval t="6055" b="89844" l="10000" r="90000">
                        <a14:foregroundMark x1="46506" y1="6445" x2="46145" y2="15234"/>
                        <a14:foregroundMark x1="52771" y1="6055" x2="52771" y2="6055"/>
                        <a14:backgroundMark x1="45663" y1="16992" x2="42651" y2="18750"/>
                        <a14:backgroundMark x1="51205" y1="16406" x2="51205" y2="16406"/>
                        <a14:backgroundMark x1="57108" y1="17578" x2="57108" y2="17578"/>
                        <a14:backgroundMark x1="56747" y1="17188" x2="58313" y2="17773"/>
                        <a14:backgroundMark x1="50843" y1="60547" x2="51807" y2="79297"/>
                        <a14:backgroundMark x1="58313" y1="82617" x2="56988" y2="83789"/>
                        <a14:backgroundMark x1="50964" y1="84375" x2="50964" y2="84375"/>
                      </a14:backgroundRemoval>
                    </a14:imgEffect>
                  </a14:imgLayer>
                </a14:imgProps>
              </a:ext>
              <a:ext uri="{28A0092B-C50C-407E-A947-70E740481C1C}">
                <a14:useLocalDpi xmlns:a14="http://schemas.microsoft.com/office/drawing/2010/main" val="0"/>
              </a:ext>
            </a:extLst>
          </a:blip>
          <a:srcRect l="29827" t="2311" r="24061"/>
          <a:stretch/>
        </p:blipFill>
        <p:spPr bwMode="auto">
          <a:xfrm>
            <a:off x="4110565" y="3860081"/>
            <a:ext cx="693486" cy="906228"/>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 descr="Clip Art Dollar Sign United States Currency Symbol Vector Graphics  Transparent PNG">
            <a:extLst>
              <a:ext uri="{FF2B5EF4-FFF2-40B4-BE49-F238E27FC236}">
                <a16:creationId xmlns:a16="http://schemas.microsoft.com/office/drawing/2014/main" id="{A5FF60B1-FB0D-7722-9B39-A29719F81670}"/>
              </a:ext>
            </a:extLst>
          </p:cNvPr>
          <p:cNvPicPr>
            <a:picLocks noChangeAspect="1" noChangeArrowheads="1"/>
          </p:cNvPicPr>
          <p:nvPr/>
        </p:nvPicPr>
        <p:blipFill rotWithShape="1">
          <a:blip r:embed="rId4">
            <a:extLst>
              <a:ext uri="{BEBA8EAE-BF5A-486C-A8C5-ECC9F3942E4B}">
                <a14:imgProps xmlns:a14="http://schemas.microsoft.com/office/drawing/2010/main">
                  <a14:imgLayer r:embed="rId7">
                    <a14:imgEffect>
                      <a14:backgroundRemoval t="6055" b="89844" l="10000" r="90000">
                        <a14:foregroundMark x1="46506" y1="6445" x2="46145" y2="15234"/>
                        <a14:foregroundMark x1="52771" y1="6055" x2="52771" y2="6055"/>
                        <a14:backgroundMark x1="45663" y1="16992" x2="42651" y2="18750"/>
                        <a14:backgroundMark x1="51205" y1="16406" x2="51205" y2="16406"/>
                        <a14:backgroundMark x1="57108" y1="17578" x2="57108" y2="17578"/>
                        <a14:backgroundMark x1="56747" y1="17188" x2="58313" y2="17773"/>
                        <a14:backgroundMark x1="50843" y1="60547" x2="51807" y2="79297"/>
                        <a14:backgroundMark x1="58313" y1="82617" x2="56988" y2="83789"/>
                        <a14:backgroundMark x1="50964" y1="84375" x2="50964" y2="84375"/>
                      </a14:backgroundRemoval>
                    </a14:imgEffect>
                  </a14:imgLayer>
                </a14:imgProps>
              </a:ext>
              <a:ext uri="{28A0092B-C50C-407E-A947-70E740481C1C}">
                <a14:useLocalDpi xmlns:a14="http://schemas.microsoft.com/office/drawing/2010/main" val="0"/>
              </a:ext>
            </a:extLst>
          </a:blip>
          <a:srcRect l="29827" t="2311" r="24061"/>
          <a:stretch/>
        </p:blipFill>
        <p:spPr bwMode="auto">
          <a:xfrm rot="699088">
            <a:off x="4775716" y="4142257"/>
            <a:ext cx="693486" cy="90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23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dissolve">
                                      <p:cBhvr>
                                        <p:cTn id="7" dur="500"/>
                                        <p:tgtEl>
                                          <p:spTgt spid="166"/>
                                        </p:tgtEl>
                                      </p:cBhvr>
                                    </p:animEffect>
                                  </p:childTnLst>
                                </p:cTn>
                              </p:par>
                              <p:par>
                                <p:cTn id="8" presetID="9"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dissolve">
                                      <p:cBhvr>
                                        <p:cTn id="10" dur="500"/>
                                        <p:tgtEl>
                                          <p:spTgt spid="167"/>
                                        </p:tgtEl>
                                      </p:cBhvr>
                                    </p:animEffect>
                                  </p:childTnLst>
                                </p:cTn>
                              </p:par>
                              <p:par>
                                <p:cTn id="11" presetID="9" presetClass="entr" presetSubtype="0" fill="hold" nodeType="withEffect">
                                  <p:stCondLst>
                                    <p:cond delay="0"/>
                                  </p:stCondLst>
                                  <p:childTnLst>
                                    <p:set>
                                      <p:cBhvr>
                                        <p:cTn id="12" dur="1" fill="hold">
                                          <p:stCondLst>
                                            <p:cond delay="0"/>
                                          </p:stCondLst>
                                        </p:cTn>
                                        <p:tgtEl>
                                          <p:spTgt spid="168"/>
                                        </p:tgtEl>
                                        <p:attrNameLst>
                                          <p:attrName>style.visibility</p:attrName>
                                        </p:attrNameLst>
                                      </p:cBhvr>
                                      <p:to>
                                        <p:strVal val="visible"/>
                                      </p:to>
                                    </p:set>
                                    <p:animEffect transition="in" filter="dissolve">
                                      <p:cBhvr>
                                        <p:cTn id="13"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C5CA037F-2102-095F-0C95-4D40FC9A9ADA}"/>
              </a:ext>
            </a:extLst>
          </p:cNvPr>
          <p:cNvPicPr>
            <a:picLocks noChangeAspect="1"/>
          </p:cNvPicPr>
          <p:nvPr/>
        </p:nvPicPr>
        <p:blipFill rotWithShape="1">
          <a:blip r:embed="rId3">
            <a:extLst>
              <a:ext uri="{28A0092B-C50C-407E-A947-70E740481C1C}">
                <a14:useLocalDpi xmlns:a14="http://schemas.microsoft.com/office/drawing/2010/main" val="0"/>
              </a:ext>
            </a:extLst>
          </a:blip>
          <a:srcRect r="31476"/>
          <a:stretch/>
        </p:blipFill>
        <p:spPr>
          <a:xfrm>
            <a:off x="263340" y="2423170"/>
            <a:ext cx="6932118" cy="4173339"/>
          </a:xfrm>
          <a:prstGeom prst="rect">
            <a:avLst/>
          </a:prstGeom>
          <a:ln w="19050">
            <a:solidFill>
              <a:srgbClr val="000000"/>
            </a:solidFill>
          </a:ln>
        </p:spPr>
      </p:pic>
      <p:sp>
        <p:nvSpPr>
          <p:cNvPr id="4" name="Rectangle 3">
            <a:extLst>
              <a:ext uri="{FF2B5EF4-FFF2-40B4-BE49-F238E27FC236}">
                <a16:creationId xmlns:a16="http://schemas.microsoft.com/office/drawing/2014/main" id="{C10B3F6E-5483-F61D-BBE4-0DF49D509908}"/>
              </a:ext>
            </a:extLst>
          </p:cNvPr>
          <p:cNvSpPr/>
          <p:nvPr/>
        </p:nvSpPr>
        <p:spPr>
          <a:xfrm>
            <a:off x="1306286" y="6146657"/>
            <a:ext cx="674914" cy="345579"/>
          </a:xfrm>
          <a:prstGeom prst="rect">
            <a:avLst/>
          </a:prstGeom>
          <a:solidFill>
            <a:srgbClr val="FFFFFF">
              <a:alpha val="0"/>
            </a:srgbClr>
          </a:solid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26ED4A0-A627-6B53-297D-AC38D365F382}"/>
              </a:ext>
            </a:extLst>
          </p:cNvPr>
          <p:cNvSpPr/>
          <p:nvPr/>
        </p:nvSpPr>
        <p:spPr>
          <a:xfrm>
            <a:off x="1983920" y="6146657"/>
            <a:ext cx="921912" cy="345579"/>
          </a:xfrm>
          <a:prstGeom prst="rect">
            <a:avLst/>
          </a:prstGeom>
          <a:solidFill>
            <a:srgbClr val="FFFFFF">
              <a:alpha val="0"/>
            </a:srgbClr>
          </a:solid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826382DE-33F3-BB12-B4FE-ACDEB76A4CA6}"/>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Example Deposit Slip</a:t>
            </a:r>
          </a:p>
        </p:txBody>
      </p:sp>
      <p:sp>
        <p:nvSpPr>
          <p:cNvPr id="7" name="Content Placeholder 2">
            <a:extLst>
              <a:ext uri="{FF2B5EF4-FFF2-40B4-BE49-F238E27FC236}">
                <a16:creationId xmlns:a16="http://schemas.microsoft.com/office/drawing/2014/main" id="{5C759D3F-CEC4-8349-3235-E45E88CF9162}"/>
              </a:ext>
            </a:extLst>
          </p:cNvPr>
          <p:cNvSpPr txBox="1">
            <a:spLocks/>
          </p:cNvSpPr>
          <p:nvPr/>
        </p:nvSpPr>
        <p:spPr>
          <a:xfrm>
            <a:off x="457200" y="1105993"/>
            <a:ext cx="7968343" cy="1143000"/>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Deposit slip are used to accompany the daily cash deposit for the day. Verify the Account information is correct.</a:t>
            </a:r>
          </a:p>
        </p:txBody>
      </p:sp>
      <p:sp>
        <p:nvSpPr>
          <p:cNvPr id="8" name="TextBox 7">
            <a:extLst>
              <a:ext uri="{FF2B5EF4-FFF2-40B4-BE49-F238E27FC236}">
                <a16:creationId xmlns:a16="http://schemas.microsoft.com/office/drawing/2014/main" id="{5827A41A-F8D4-7AEC-0E0D-3A0FA314C130}"/>
              </a:ext>
            </a:extLst>
          </p:cNvPr>
          <p:cNvSpPr txBox="1"/>
          <p:nvPr/>
        </p:nvSpPr>
        <p:spPr>
          <a:xfrm>
            <a:off x="4405690" y="3851560"/>
            <a:ext cx="4281110" cy="510778"/>
          </a:xfrm>
          <a:prstGeom prst="roundRect">
            <a:avLst/>
          </a:prstGeom>
          <a:solidFill>
            <a:srgbClr val="FAC090"/>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Site location code</a:t>
            </a:r>
          </a:p>
        </p:txBody>
      </p:sp>
      <p:cxnSp>
        <p:nvCxnSpPr>
          <p:cNvPr id="9" name="Straight Arrow Connector 8">
            <a:extLst>
              <a:ext uri="{FF2B5EF4-FFF2-40B4-BE49-F238E27FC236}">
                <a16:creationId xmlns:a16="http://schemas.microsoft.com/office/drawing/2014/main" id="{964652B5-5210-FC59-99BB-E1A5ABC43E11}"/>
              </a:ext>
            </a:extLst>
          </p:cNvPr>
          <p:cNvCxnSpPr>
            <a:cxnSpLocks/>
          </p:cNvCxnSpPr>
          <p:nvPr/>
        </p:nvCxnSpPr>
        <p:spPr>
          <a:xfrm flipH="1">
            <a:off x="1604180" y="4106949"/>
            <a:ext cx="2801510" cy="1960795"/>
          </a:xfrm>
          <a:prstGeom prst="straightConnector1">
            <a:avLst/>
          </a:prstGeom>
          <a:noFill/>
          <a:ln w="381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10" name="TextBox 9">
            <a:extLst>
              <a:ext uri="{FF2B5EF4-FFF2-40B4-BE49-F238E27FC236}">
                <a16:creationId xmlns:a16="http://schemas.microsoft.com/office/drawing/2014/main" id="{1137B885-4F3D-8829-A738-01C5241224B3}"/>
              </a:ext>
            </a:extLst>
          </p:cNvPr>
          <p:cNvSpPr txBox="1"/>
          <p:nvPr/>
        </p:nvSpPr>
        <p:spPr>
          <a:xfrm>
            <a:off x="4405690" y="4605983"/>
            <a:ext cx="4281110" cy="510778"/>
          </a:xfrm>
          <a:prstGeom prst="roundRect">
            <a:avLst/>
          </a:prstGeom>
          <a:solidFill>
            <a:srgbClr val="C3D69B"/>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Deposit sequence number</a:t>
            </a:r>
          </a:p>
        </p:txBody>
      </p:sp>
      <p:cxnSp>
        <p:nvCxnSpPr>
          <p:cNvPr id="11" name="Straight Arrow Connector 10">
            <a:extLst>
              <a:ext uri="{FF2B5EF4-FFF2-40B4-BE49-F238E27FC236}">
                <a16:creationId xmlns:a16="http://schemas.microsoft.com/office/drawing/2014/main" id="{2CF8B438-463B-7287-50F8-E17E0FD7F474}"/>
              </a:ext>
            </a:extLst>
          </p:cNvPr>
          <p:cNvCxnSpPr>
            <a:cxnSpLocks/>
            <a:stCxn id="10" idx="1"/>
          </p:cNvCxnSpPr>
          <p:nvPr/>
        </p:nvCxnSpPr>
        <p:spPr>
          <a:xfrm flipH="1">
            <a:off x="2859920" y="4861372"/>
            <a:ext cx="1545770" cy="1206372"/>
          </a:xfrm>
          <a:prstGeom prst="straightConnector1">
            <a:avLst/>
          </a:prstGeom>
          <a:noFill/>
          <a:ln w="38100" cap="flat" cmpd="sng" algn="ctr">
            <a:solidFill>
              <a:srgbClr val="FF00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1481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E5AE63C8-3CE5-8C17-1180-307890BC149B}"/>
              </a:ext>
            </a:extLst>
          </p:cNvPr>
          <p:cNvSpPr txBox="1">
            <a:spLocks/>
          </p:cNvSpPr>
          <p:nvPr/>
        </p:nvSpPr>
        <p:spPr>
          <a:xfrm>
            <a:off x="457200" y="365764"/>
            <a:ext cx="7897092" cy="1143001"/>
          </a:xfrm>
          <a:prstGeom prst="rect">
            <a:avLst/>
          </a:prstGeom>
        </p:spPr>
        <p:txBody>
          <a:bodyPr vert="horz" lIns="91440" tIns="45721" rIns="91440" bIns="45721" rtlCol="0" anchor="t" anchorCtr="0">
            <a:noAutofit/>
          </a:bodyPr>
          <a:lstStyle>
            <a:lvl1pPr algn="ctr" defTabSz="457200" rtl="0" eaLnBrk="1" latinLnBrk="0" hangingPunct="1">
              <a:spcBef>
                <a:spcPct val="0"/>
              </a:spcBef>
              <a:buNone/>
              <a:defRPr sz="4000" b="1" kern="1200">
                <a:solidFill>
                  <a:srgbClr val="000000"/>
                </a:solidFill>
                <a:latin typeface="+mj-lt"/>
                <a:ea typeface="+mj-ea"/>
                <a:cs typeface="+mj-cs"/>
              </a:defRPr>
            </a:lvl1pPr>
          </a:lstStyle>
          <a:p>
            <a:pPr algn="l"/>
            <a:r>
              <a:rPr lang="en-US" dirty="0">
                <a:latin typeface="Calibri" panose="020F0502020204030204" pitchFamily="34" charset="0"/>
                <a:ea typeface="Calibri" panose="020F0502020204030204" pitchFamily="34" charset="0"/>
                <a:cs typeface="Calibri" panose="020F0502020204030204" pitchFamily="34" charset="0"/>
              </a:rPr>
              <a:t>Inputting Bank Deposits in CMS</a:t>
            </a:r>
          </a:p>
        </p:txBody>
      </p:sp>
      <p:grpSp>
        <p:nvGrpSpPr>
          <p:cNvPr id="3" name="Group 2">
            <a:extLst>
              <a:ext uri="{FF2B5EF4-FFF2-40B4-BE49-F238E27FC236}">
                <a16:creationId xmlns:a16="http://schemas.microsoft.com/office/drawing/2014/main" id="{67E41466-6ED9-E1EC-CD9E-D1E739D76A7A}"/>
              </a:ext>
            </a:extLst>
          </p:cNvPr>
          <p:cNvGrpSpPr/>
          <p:nvPr/>
        </p:nvGrpSpPr>
        <p:grpSpPr>
          <a:xfrm>
            <a:off x="776779" y="1560071"/>
            <a:ext cx="2072856" cy="4898641"/>
            <a:chOff x="776779" y="1560071"/>
            <a:chExt cx="2072856" cy="4898641"/>
          </a:xfrm>
        </p:grpSpPr>
        <p:pic>
          <p:nvPicPr>
            <p:cNvPr id="4" name="Content Placeholder 3">
              <a:extLst>
                <a:ext uri="{FF2B5EF4-FFF2-40B4-BE49-F238E27FC236}">
                  <a16:creationId xmlns:a16="http://schemas.microsoft.com/office/drawing/2014/main" id="{A66ABE39-4333-28F8-E9FA-132B8E058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2117" y="2998967"/>
              <a:ext cx="4898641" cy="2020850"/>
            </a:xfrm>
            <a:prstGeom prst="rect">
              <a:avLst/>
            </a:prstGeom>
            <a:ln w="9525">
              <a:solidFill>
                <a:srgbClr val="000000"/>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ABBEFAF-1306-13BD-26AE-0E9DBD3D3CDD}"/>
                </a:ext>
              </a:extLst>
            </p:cNvPr>
            <p:cNvSpPr txBox="1"/>
            <p:nvPr/>
          </p:nvSpPr>
          <p:spPr>
            <a:xfrm>
              <a:off x="1823962" y="1560071"/>
              <a:ext cx="880533" cy="184666"/>
            </a:xfrm>
            <a:prstGeom prst="rect">
              <a:avLst/>
            </a:prstGeom>
            <a:noFill/>
          </p:spPr>
          <p:txBody>
            <a:bodyPr wrap="square" rtlCol="0">
              <a:spAutoFit/>
            </a:bodyPr>
            <a:lstStyle/>
            <a:p>
              <a:pPr marL="182871">
                <a:spcBef>
                  <a:spcPct val="20000"/>
                </a:spcBef>
                <a:spcAft>
                  <a:spcPts val="601"/>
                </a:spcAft>
              </a:pPr>
              <a:r>
                <a:rPr lang="en-US" sz="600" dirty="0">
                  <a:solidFill>
                    <a:srgbClr val="000000"/>
                  </a:solidFill>
                  <a:latin typeface="Calibri" panose="020F0502020204030204" pitchFamily="34" charset="0"/>
                  <a:ea typeface="Calibri" panose="020F0502020204030204" pitchFamily="34" charset="0"/>
                  <a:cs typeface="Calibri" panose="020F0502020204030204" pitchFamily="34" charset="0"/>
                </a:rPr>
                <a:t>Café LA Ray</a:t>
              </a:r>
            </a:p>
          </p:txBody>
        </p:sp>
        <p:sp>
          <p:nvSpPr>
            <p:cNvPr id="6" name="TextBox 5">
              <a:extLst>
                <a:ext uri="{FF2B5EF4-FFF2-40B4-BE49-F238E27FC236}">
                  <a16:creationId xmlns:a16="http://schemas.microsoft.com/office/drawing/2014/main" id="{D4F1E657-C5D5-CE39-DCF2-F09EF46A7B38}"/>
                </a:ext>
              </a:extLst>
            </p:cNvPr>
            <p:cNvSpPr txBox="1"/>
            <p:nvPr/>
          </p:nvSpPr>
          <p:spPr>
            <a:xfrm>
              <a:off x="1848153" y="1705214"/>
              <a:ext cx="880533" cy="184666"/>
            </a:xfrm>
            <a:prstGeom prst="rect">
              <a:avLst/>
            </a:prstGeom>
            <a:noFill/>
          </p:spPr>
          <p:txBody>
            <a:bodyPr wrap="square" rtlCol="0">
              <a:spAutoFit/>
            </a:bodyPr>
            <a:lstStyle/>
            <a:p>
              <a:pPr marL="182871">
                <a:spcBef>
                  <a:spcPct val="20000"/>
                </a:spcBef>
                <a:spcAft>
                  <a:spcPts val="601"/>
                </a:spcAft>
              </a:pPr>
              <a:r>
                <a:rPr lang="en-US" sz="600" dirty="0">
                  <a:solidFill>
                    <a:srgbClr val="000000"/>
                  </a:solidFill>
                  <a:latin typeface="Calibri" panose="020F0502020204030204" pitchFamily="34" charset="0"/>
                  <a:ea typeface="Calibri" panose="020F0502020204030204" pitchFamily="34" charset="0"/>
                  <a:cs typeface="Calibri" panose="020F0502020204030204" pitchFamily="34" charset="0"/>
                </a:rPr>
                <a:t>Café LA Ray</a:t>
              </a:r>
            </a:p>
          </p:txBody>
        </p:sp>
        <p:sp>
          <p:nvSpPr>
            <p:cNvPr id="7" name="TextBox 6">
              <a:extLst>
                <a:ext uri="{FF2B5EF4-FFF2-40B4-BE49-F238E27FC236}">
                  <a16:creationId xmlns:a16="http://schemas.microsoft.com/office/drawing/2014/main" id="{0C44DAC3-2FFD-D47F-4C15-FAF1EE7771E0}"/>
                </a:ext>
              </a:extLst>
            </p:cNvPr>
            <p:cNvSpPr txBox="1"/>
            <p:nvPr/>
          </p:nvSpPr>
          <p:spPr>
            <a:xfrm>
              <a:off x="1736877" y="1966471"/>
              <a:ext cx="880533" cy="184666"/>
            </a:xfrm>
            <a:prstGeom prst="rect">
              <a:avLst/>
            </a:prstGeom>
            <a:noFill/>
          </p:spPr>
          <p:txBody>
            <a:bodyPr wrap="square" rtlCol="0">
              <a:spAutoFit/>
            </a:bodyPr>
            <a:lstStyle/>
            <a:p>
              <a:pPr marL="182871">
                <a:spcBef>
                  <a:spcPct val="20000"/>
                </a:spcBef>
                <a:spcAft>
                  <a:spcPts val="601"/>
                </a:spcAft>
              </a:pPr>
              <a:r>
                <a:rPr lang="en-US" sz="600" dirty="0">
                  <a:solidFill>
                    <a:srgbClr val="000000"/>
                  </a:solidFill>
                  <a:latin typeface="Calibri" panose="020F0502020204030204" pitchFamily="34" charset="0"/>
                  <a:ea typeface="Calibri" panose="020F0502020204030204" pitchFamily="34" charset="0"/>
                  <a:cs typeface="Calibri" panose="020F0502020204030204" pitchFamily="34" charset="0"/>
                </a:rPr>
                <a:t>11/30/2021</a:t>
              </a:r>
            </a:p>
          </p:txBody>
        </p:sp>
        <p:sp>
          <p:nvSpPr>
            <p:cNvPr id="8" name="TextBox 7">
              <a:extLst>
                <a:ext uri="{FF2B5EF4-FFF2-40B4-BE49-F238E27FC236}">
                  <a16:creationId xmlns:a16="http://schemas.microsoft.com/office/drawing/2014/main" id="{851DF230-9FD9-F156-5199-91F2428D4EC9}"/>
                </a:ext>
              </a:extLst>
            </p:cNvPr>
            <p:cNvSpPr txBox="1"/>
            <p:nvPr/>
          </p:nvSpPr>
          <p:spPr>
            <a:xfrm>
              <a:off x="2264228" y="2276207"/>
              <a:ext cx="145141" cy="215444"/>
            </a:xfrm>
            <a:prstGeom prst="rect">
              <a:avLst/>
            </a:prstGeom>
            <a:noFill/>
          </p:spPr>
          <p:txBody>
            <a:bodyPr wrap="square" rtlCol="0">
              <a:spAutoFit/>
            </a:bodyPr>
            <a:lstStyle/>
            <a:p>
              <a:r>
                <a:rPr lang="en-US" sz="8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p>
          </p:txBody>
        </p:sp>
        <p:sp>
          <p:nvSpPr>
            <p:cNvPr id="9" name="TextBox 8">
              <a:extLst>
                <a:ext uri="{FF2B5EF4-FFF2-40B4-BE49-F238E27FC236}">
                  <a16:creationId xmlns:a16="http://schemas.microsoft.com/office/drawing/2014/main" id="{3ABFBC4E-A484-B4B3-329B-55BC59C30937}"/>
                </a:ext>
              </a:extLst>
            </p:cNvPr>
            <p:cNvSpPr txBox="1"/>
            <p:nvPr/>
          </p:nvSpPr>
          <p:spPr>
            <a:xfrm>
              <a:off x="2486781" y="2372871"/>
              <a:ext cx="362854" cy="215444"/>
            </a:xfrm>
            <a:prstGeom prst="rect">
              <a:avLst/>
            </a:prstGeom>
            <a:noFill/>
          </p:spPr>
          <p:txBody>
            <a:bodyPr wrap="square" rtlCol="0">
              <a:spAutoFit/>
            </a:bodyPr>
            <a:lstStyle/>
            <a:p>
              <a:r>
                <a:rPr lang="en-US" sz="800" b="1" dirty="0">
                  <a:solidFill>
                    <a:srgbClr val="000000"/>
                  </a:solidFill>
                  <a:latin typeface="Calibri" panose="020F0502020204030204" pitchFamily="34" charset="0"/>
                  <a:ea typeface="Calibri" panose="020F0502020204030204" pitchFamily="34" charset="0"/>
                  <a:cs typeface="Calibri" panose="020F0502020204030204" pitchFamily="34" charset="0"/>
                </a:rPr>
                <a:t>50</a:t>
              </a:r>
            </a:p>
          </p:txBody>
        </p:sp>
        <p:sp>
          <p:nvSpPr>
            <p:cNvPr id="10" name="TextBox 9">
              <a:extLst>
                <a:ext uri="{FF2B5EF4-FFF2-40B4-BE49-F238E27FC236}">
                  <a16:creationId xmlns:a16="http://schemas.microsoft.com/office/drawing/2014/main" id="{1C30E07E-A6C4-A985-94DD-F03BE3B89F00}"/>
                </a:ext>
              </a:extLst>
            </p:cNvPr>
            <p:cNvSpPr txBox="1"/>
            <p:nvPr/>
          </p:nvSpPr>
          <p:spPr>
            <a:xfrm>
              <a:off x="2176670" y="5466901"/>
              <a:ext cx="590721" cy="215444"/>
            </a:xfrm>
            <a:prstGeom prst="rect">
              <a:avLst/>
            </a:prstGeom>
            <a:noFill/>
          </p:spPr>
          <p:txBody>
            <a:bodyPr wrap="square" rtlCol="0">
              <a:spAutoFit/>
            </a:bodyPr>
            <a:lstStyle/>
            <a:p>
              <a:r>
                <a:rPr lang="en-US" sz="800" b="1" dirty="0">
                  <a:solidFill>
                    <a:srgbClr val="000000"/>
                  </a:solidFill>
                  <a:latin typeface="Calibri" panose="020F0502020204030204" pitchFamily="34" charset="0"/>
                  <a:ea typeface="Calibri" panose="020F0502020204030204" pitchFamily="34" charset="0"/>
                  <a:cs typeface="Calibri" panose="020F0502020204030204" pitchFamily="34" charset="0"/>
                </a:rPr>
                <a:t>$ 5 . 50</a:t>
              </a:r>
            </a:p>
          </p:txBody>
        </p:sp>
        <p:sp>
          <p:nvSpPr>
            <p:cNvPr id="11" name="TextBox 10">
              <a:extLst>
                <a:ext uri="{FF2B5EF4-FFF2-40B4-BE49-F238E27FC236}">
                  <a16:creationId xmlns:a16="http://schemas.microsoft.com/office/drawing/2014/main" id="{08695041-D620-513E-82AA-D2A4E4E60EC3}"/>
                </a:ext>
              </a:extLst>
            </p:cNvPr>
            <p:cNvSpPr txBox="1"/>
            <p:nvPr/>
          </p:nvSpPr>
          <p:spPr>
            <a:xfrm rot="5400000">
              <a:off x="1023899" y="6028325"/>
              <a:ext cx="521232" cy="230832"/>
            </a:xfrm>
            <a:prstGeom prst="rect">
              <a:avLst/>
            </a:prstGeom>
            <a:noFill/>
          </p:spPr>
          <p:txBody>
            <a:bodyPr wrap="square" rtlCol="0">
              <a:spAutoFit/>
            </a:bodyPr>
            <a:lstStyle/>
            <a:p>
              <a:r>
                <a:rPr lang="en-US" sz="900" b="1" dirty="0">
                  <a:solidFill>
                    <a:srgbClr val="000000"/>
                  </a:solidFill>
                  <a:latin typeface="Calibri" panose="020F0502020204030204" pitchFamily="34" charset="0"/>
                  <a:ea typeface="Calibri" panose="020F0502020204030204" pitchFamily="34" charset="0"/>
                  <a:cs typeface="Calibri" panose="020F0502020204030204" pitchFamily="34" charset="0"/>
                </a:rPr>
                <a:t>5  5 0</a:t>
              </a:r>
            </a:p>
          </p:txBody>
        </p:sp>
      </p:grpSp>
      <p:grpSp>
        <p:nvGrpSpPr>
          <p:cNvPr id="12" name="Group 11">
            <a:extLst>
              <a:ext uri="{FF2B5EF4-FFF2-40B4-BE49-F238E27FC236}">
                <a16:creationId xmlns:a16="http://schemas.microsoft.com/office/drawing/2014/main" id="{D5FBDD28-5239-0CA0-3041-4B897A389103}"/>
              </a:ext>
            </a:extLst>
          </p:cNvPr>
          <p:cNvGrpSpPr/>
          <p:nvPr/>
        </p:nvGrpSpPr>
        <p:grpSpPr>
          <a:xfrm>
            <a:off x="3138294" y="3232685"/>
            <a:ext cx="5561286" cy="3259551"/>
            <a:chOff x="3189950" y="2020787"/>
            <a:chExt cx="5561286" cy="3259551"/>
          </a:xfrm>
        </p:grpSpPr>
        <p:grpSp>
          <p:nvGrpSpPr>
            <p:cNvPr id="13" name="Group 12">
              <a:extLst>
                <a:ext uri="{FF2B5EF4-FFF2-40B4-BE49-F238E27FC236}">
                  <a16:creationId xmlns:a16="http://schemas.microsoft.com/office/drawing/2014/main" id="{C8730594-F28F-95FE-ACA3-E35C38126D2C}"/>
                </a:ext>
              </a:extLst>
            </p:cNvPr>
            <p:cNvGrpSpPr/>
            <p:nvPr/>
          </p:nvGrpSpPr>
          <p:grpSpPr>
            <a:xfrm>
              <a:off x="3189950" y="2020787"/>
              <a:ext cx="5561286" cy="3259551"/>
              <a:chOff x="3189950" y="2020787"/>
              <a:chExt cx="5561286" cy="3259551"/>
            </a:xfrm>
          </p:grpSpPr>
          <p:pic>
            <p:nvPicPr>
              <p:cNvPr id="15" name="Picture 14">
                <a:extLst>
                  <a:ext uri="{FF2B5EF4-FFF2-40B4-BE49-F238E27FC236}">
                    <a16:creationId xmlns:a16="http://schemas.microsoft.com/office/drawing/2014/main" id="{383D6ED3-A312-065E-F51D-3052F6F24684}"/>
                  </a:ext>
                </a:extLst>
              </p:cNvPr>
              <p:cNvPicPr>
                <a:picLocks noChangeAspect="1"/>
              </p:cNvPicPr>
              <p:nvPr/>
            </p:nvPicPr>
            <p:blipFill rotWithShape="1">
              <a:blip r:embed="rId4"/>
              <a:srcRect b="28589"/>
              <a:stretch/>
            </p:blipFill>
            <p:spPr>
              <a:xfrm>
                <a:off x="3189950" y="2020787"/>
                <a:ext cx="5561286" cy="3259551"/>
              </a:xfrm>
              <a:prstGeom prst="rect">
                <a:avLst/>
              </a:prstGeom>
              <a:ln w="12700">
                <a:solidFill>
                  <a:srgbClr val="000000"/>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7068FAF-B1D4-7C8C-4B42-52EB4E24DF15}"/>
                  </a:ext>
                </a:extLst>
              </p:cNvPr>
              <p:cNvSpPr/>
              <p:nvPr/>
            </p:nvSpPr>
            <p:spPr>
              <a:xfrm>
                <a:off x="7060952" y="3550548"/>
                <a:ext cx="388063" cy="142736"/>
              </a:xfrm>
              <a:prstGeom prst="rect">
                <a:avLst/>
              </a:prstGeom>
              <a:solidFill>
                <a:srgbClr val="F0F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26B49C16-9A1D-92AE-F2C5-56EC32CCE56D}"/>
                </a:ext>
              </a:extLst>
            </p:cNvPr>
            <p:cNvSpPr txBox="1"/>
            <p:nvPr/>
          </p:nvSpPr>
          <p:spPr>
            <a:xfrm>
              <a:off x="7013001" y="3506500"/>
              <a:ext cx="483964"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08589</a:t>
              </a:r>
            </a:p>
          </p:txBody>
        </p:sp>
      </p:grpSp>
      <p:sp>
        <p:nvSpPr>
          <p:cNvPr id="18" name="Rectangle: Rounded Corners 17">
            <a:extLst>
              <a:ext uri="{FF2B5EF4-FFF2-40B4-BE49-F238E27FC236}">
                <a16:creationId xmlns:a16="http://schemas.microsoft.com/office/drawing/2014/main" id="{B1B50EB4-E6AC-C68F-1094-F7DA8996E605}"/>
              </a:ext>
            </a:extLst>
          </p:cNvPr>
          <p:cNvSpPr/>
          <p:nvPr/>
        </p:nvSpPr>
        <p:spPr>
          <a:xfrm>
            <a:off x="-1970314" y="1755924"/>
            <a:ext cx="1556657" cy="914400"/>
          </a:xfrm>
          <a:prstGeom prst="round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4AA68B9-C8F3-5619-6262-B0DE7F3424F7}"/>
              </a:ext>
            </a:extLst>
          </p:cNvPr>
          <p:cNvSpPr/>
          <p:nvPr/>
        </p:nvSpPr>
        <p:spPr>
          <a:xfrm>
            <a:off x="3247666" y="1577251"/>
            <a:ext cx="5451914" cy="914400"/>
          </a:xfrm>
          <a:prstGeom prst="round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71" marR="0" lvl="0" indent="0" algn="ctr" defTabSz="914400" rtl="0" eaLnBrk="1" fontAlgn="auto" latinLnBrk="0" hangingPunct="1">
              <a:lnSpc>
                <a:spcPct val="100000"/>
              </a:lnSpc>
              <a:spcBef>
                <a:spcPct val="20000"/>
              </a:spcBef>
              <a:spcAft>
                <a:spcPts val="601"/>
              </a:spcAft>
              <a:buClrTx/>
              <a:buSzTx/>
              <a:buFontTx/>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Let us transfer deposit slip information into CMS</a:t>
            </a:r>
            <a:endPar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164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3"/>
                                        </p:tgtEl>
                                        <p:attrNameLst>
                                          <p:attrName>r</p:attrName>
                                        </p:attrNameLst>
                                      </p:cBhvr>
                                    </p:animRot>
                                  </p:childTnLst>
                                </p:cTn>
                              </p:par>
                            </p:childTnLst>
                          </p:cTn>
                        </p:par>
                        <p:par>
                          <p:cTn id="7" fill="hold">
                            <p:stCondLst>
                              <p:cond delay="1000"/>
                            </p:stCondLst>
                            <p:childTnLst>
                              <p:par>
                                <p:cTn id="8" presetID="0" presetClass="path" presetSubtype="0" accel="50000" decel="50000" fill="hold" nodeType="afterEffect">
                                  <p:stCondLst>
                                    <p:cond delay="0"/>
                                  </p:stCondLst>
                                  <p:childTnLst>
                                    <p:animMotion origin="layout" path="M 0.029 0.05023 L 0.45816 -0.27083 " pathEditMode="relative" rAng="0" ptsTypes="AA">
                                      <p:cBhvr>
                                        <p:cTn id="9" dur="2000" fill="hold"/>
                                        <p:tgtEl>
                                          <p:spTgt spid="3"/>
                                        </p:tgtEl>
                                        <p:attrNameLst>
                                          <p:attrName>ppt_x</p:attrName>
                                          <p:attrName>ppt_y</p:attrName>
                                        </p:attrNameLst>
                                      </p:cBhvr>
                                      <p:rCtr x="21458" y="-16065"/>
                                    </p:animMotion>
                                  </p:childTnLst>
                                </p:cTn>
                              </p:par>
                              <p:par>
                                <p:cTn id="10" presetID="10" presetClass="exit" presetSubtype="0" fill="hold" grpId="0" nodeType="with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par>
                          <p:cTn id="13" fill="hold">
                            <p:stCondLst>
                              <p:cond delay="3000"/>
                            </p:stCondLst>
                            <p:childTnLst>
                              <p:par>
                                <p:cTn id="14" presetID="1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ppt_y</p:attrName>
                                        </p:attrNameLst>
                                      </p:cBhvr>
                                      <p:tavLst>
                                        <p:tav tm="0">
                                          <p:val>
                                            <p:strVal val="#ppt_y+#ppt_h*1.125000"/>
                                          </p:val>
                                        </p:tav>
                                        <p:tav tm="100000">
                                          <p:val>
                                            <p:strVal val="#ppt_y"/>
                                          </p:val>
                                        </p:tav>
                                      </p:tavLst>
                                    </p:anim>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A7D5F89C-7216-457C-F120-749329850B58}"/>
              </a:ext>
            </a:extLst>
          </p:cNvPr>
          <p:cNvSpPr txBox="1">
            <a:spLocks/>
          </p:cNvSpPr>
          <p:nvPr/>
        </p:nvSpPr>
        <p:spPr>
          <a:xfrm>
            <a:off x="457200" y="365764"/>
            <a:ext cx="7897092" cy="1143001"/>
          </a:xfrm>
          <a:prstGeom prst="rect">
            <a:avLst/>
          </a:prstGeom>
        </p:spPr>
        <p:txBody>
          <a:bodyPr vert="horz" lIns="91440" tIns="45721" rIns="91440" bIns="45721" rtlCol="0" anchor="t" anchorCtr="0">
            <a:noAutofit/>
          </a:bodyPr>
          <a:lstStyle>
            <a:lvl1pPr algn="ctr" defTabSz="457200" rtl="0" eaLnBrk="1" latinLnBrk="0" hangingPunct="1">
              <a:spcBef>
                <a:spcPct val="0"/>
              </a:spcBef>
              <a:buNone/>
              <a:defRPr sz="4000" b="1" kern="1200">
                <a:solidFill>
                  <a:srgbClr val="000000"/>
                </a:solidFill>
                <a:latin typeface="+mj-lt"/>
                <a:ea typeface="+mj-ea"/>
                <a:cs typeface="+mj-cs"/>
              </a:defRPr>
            </a:lvl1pPr>
          </a:lstStyle>
          <a:p>
            <a:pPr algn="l"/>
            <a:r>
              <a:rPr lang="en-US" dirty="0">
                <a:latin typeface="Calibri" panose="020F0502020204030204" pitchFamily="34" charset="0"/>
                <a:ea typeface="Calibri" panose="020F0502020204030204" pitchFamily="34" charset="0"/>
                <a:cs typeface="Calibri" panose="020F0502020204030204" pitchFamily="34" charset="0"/>
              </a:rPr>
              <a:t>Inputting Bank Deposits in CMS</a:t>
            </a:r>
          </a:p>
        </p:txBody>
      </p:sp>
      <p:grpSp>
        <p:nvGrpSpPr>
          <p:cNvPr id="3" name="Group 2">
            <a:extLst>
              <a:ext uri="{FF2B5EF4-FFF2-40B4-BE49-F238E27FC236}">
                <a16:creationId xmlns:a16="http://schemas.microsoft.com/office/drawing/2014/main" id="{D89CE20A-1755-070D-CF04-4AA3FA5B3949}"/>
              </a:ext>
            </a:extLst>
          </p:cNvPr>
          <p:cNvGrpSpPr/>
          <p:nvPr/>
        </p:nvGrpSpPr>
        <p:grpSpPr>
          <a:xfrm rot="16200000">
            <a:off x="4933856" y="-275340"/>
            <a:ext cx="2072856" cy="4898641"/>
            <a:chOff x="776779" y="1560071"/>
            <a:chExt cx="2072856" cy="4898641"/>
          </a:xfrm>
        </p:grpSpPr>
        <p:pic>
          <p:nvPicPr>
            <p:cNvPr id="4" name="Content Placeholder 3">
              <a:extLst>
                <a:ext uri="{FF2B5EF4-FFF2-40B4-BE49-F238E27FC236}">
                  <a16:creationId xmlns:a16="http://schemas.microsoft.com/office/drawing/2014/main" id="{B56AB771-1FFE-2C96-1D9D-6D65F7EE2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2117" y="2998967"/>
              <a:ext cx="4898641" cy="2020850"/>
            </a:xfrm>
            <a:prstGeom prst="rect">
              <a:avLst/>
            </a:prstGeom>
            <a:ln w="9525">
              <a:solidFill>
                <a:srgbClr val="000000"/>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1702CCF-8E59-4A2B-6D63-72D0291C172D}"/>
                </a:ext>
              </a:extLst>
            </p:cNvPr>
            <p:cNvSpPr txBox="1"/>
            <p:nvPr/>
          </p:nvSpPr>
          <p:spPr>
            <a:xfrm>
              <a:off x="1823962" y="1560071"/>
              <a:ext cx="880533" cy="184666"/>
            </a:xfrm>
            <a:prstGeom prst="rect">
              <a:avLst/>
            </a:prstGeom>
            <a:noFill/>
          </p:spPr>
          <p:txBody>
            <a:bodyPr wrap="square" rtlCol="0">
              <a:spAutoFit/>
            </a:bodyPr>
            <a:lstStyle/>
            <a:p>
              <a:pPr marL="182871">
                <a:spcBef>
                  <a:spcPct val="20000"/>
                </a:spcBef>
                <a:spcAft>
                  <a:spcPts val="601"/>
                </a:spcAft>
              </a:pPr>
              <a:r>
                <a:rPr lang="en-US" sz="600" dirty="0">
                  <a:solidFill>
                    <a:srgbClr val="000000"/>
                  </a:solidFill>
                  <a:latin typeface="Calibri" panose="020F0502020204030204" pitchFamily="34" charset="0"/>
                  <a:ea typeface="Calibri" panose="020F0502020204030204" pitchFamily="34" charset="0"/>
                  <a:cs typeface="Calibri" panose="020F0502020204030204" pitchFamily="34" charset="0"/>
                </a:rPr>
                <a:t>Café LA Ray</a:t>
              </a:r>
            </a:p>
          </p:txBody>
        </p:sp>
        <p:sp>
          <p:nvSpPr>
            <p:cNvPr id="6" name="TextBox 5">
              <a:extLst>
                <a:ext uri="{FF2B5EF4-FFF2-40B4-BE49-F238E27FC236}">
                  <a16:creationId xmlns:a16="http://schemas.microsoft.com/office/drawing/2014/main" id="{7B572986-A3BB-976A-1D0F-747A8446CBD7}"/>
                </a:ext>
              </a:extLst>
            </p:cNvPr>
            <p:cNvSpPr txBox="1"/>
            <p:nvPr/>
          </p:nvSpPr>
          <p:spPr>
            <a:xfrm>
              <a:off x="1848153" y="1705214"/>
              <a:ext cx="880533" cy="184666"/>
            </a:xfrm>
            <a:prstGeom prst="rect">
              <a:avLst/>
            </a:prstGeom>
            <a:noFill/>
          </p:spPr>
          <p:txBody>
            <a:bodyPr wrap="square" rtlCol="0">
              <a:spAutoFit/>
            </a:bodyPr>
            <a:lstStyle/>
            <a:p>
              <a:pPr marL="182871">
                <a:spcBef>
                  <a:spcPct val="20000"/>
                </a:spcBef>
                <a:spcAft>
                  <a:spcPts val="601"/>
                </a:spcAft>
              </a:pPr>
              <a:r>
                <a:rPr lang="en-US" sz="600" dirty="0">
                  <a:solidFill>
                    <a:srgbClr val="000000"/>
                  </a:solidFill>
                  <a:latin typeface="Calibri" panose="020F0502020204030204" pitchFamily="34" charset="0"/>
                  <a:ea typeface="Calibri" panose="020F0502020204030204" pitchFamily="34" charset="0"/>
                  <a:cs typeface="Calibri" panose="020F0502020204030204" pitchFamily="34" charset="0"/>
                </a:rPr>
                <a:t>Café LA Ray</a:t>
              </a:r>
            </a:p>
          </p:txBody>
        </p:sp>
        <p:sp>
          <p:nvSpPr>
            <p:cNvPr id="7" name="TextBox 6">
              <a:extLst>
                <a:ext uri="{FF2B5EF4-FFF2-40B4-BE49-F238E27FC236}">
                  <a16:creationId xmlns:a16="http://schemas.microsoft.com/office/drawing/2014/main" id="{57F31051-0D9C-2A2A-71CC-1B5EB6B3741D}"/>
                </a:ext>
              </a:extLst>
            </p:cNvPr>
            <p:cNvSpPr txBox="1"/>
            <p:nvPr/>
          </p:nvSpPr>
          <p:spPr>
            <a:xfrm>
              <a:off x="1736877" y="1966471"/>
              <a:ext cx="880533" cy="184666"/>
            </a:xfrm>
            <a:prstGeom prst="rect">
              <a:avLst/>
            </a:prstGeom>
            <a:noFill/>
          </p:spPr>
          <p:txBody>
            <a:bodyPr wrap="square" rtlCol="0">
              <a:spAutoFit/>
            </a:bodyPr>
            <a:lstStyle/>
            <a:p>
              <a:pPr marL="182871">
                <a:spcBef>
                  <a:spcPct val="20000"/>
                </a:spcBef>
                <a:spcAft>
                  <a:spcPts val="601"/>
                </a:spcAft>
              </a:pPr>
              <a:r>
                <a:rPr lang="en-US" sz="600" dirty="0">
                  <a:solidFill>
                    <a:srgbClr val="000000"/>
                  </a:solidFill>
                  <a:latin typeface="Calibri" panose="020F0502020204030204" pitchFamily="34" charset="0"/>
                  <a:ea typeface="Calibri" panose="020F0502020204030204" pitchFamily="34" charset="0"/>
                  <a:cs typeface="Calibri" panose="020F0502020204030204" pitchFamily="34" charset="0"/>
                </a:rPr>
                <a:t>11/30/2021</a:t>
              </a:r>
            </a:p>
          </p:txBody>
        </p:sp>
        <p:sp>
          <p:nvSpPr>
            <p:cNvPr id="8" name="TextBox 7">
              <a:extLst>
                <a:ext uri="{FF2B5EF4-FFF2-40B4-BE49-F238E27FC236}">
                  <a16:creationId xmlns:a16="http://schemas.microsoft.com/office/drawing/2014/main" id="{B285F5D2-ADDD-365D-10D3-E69EE18CA44B}"/>
                </a:ext>
              </a:extLst>
            </p:cNvPr>
            <p:cNvSpPr txBox="1"/>
            <p:nvPr/>
          </p:nvSpPr>
          <p:spPr>
            <a:xfrm>
              <a:off x="2264228" y="2276207"/>
              <a:ext cx="145141" cy="215444"/>
            </a:xfrm>
            <a:prstGeom prst="rect">
              <a:avLst/>
            </a:prstGeom>
            <a:noFill/>
          </p:spPr>
          <p:txBody>
            <a:bodyPr wrap="square" rtlCol="0">
              <a:spAutoFit/>
            </a:bodyPr>
            <a:lstStyle/>
            <a:p>
              <a:r>
                <a:rPr lang="en-US" sz="8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p>
          </p:txBody>
        </p:sp>
        <p:sp>
          <p:nvSpPr>
            <p:cNvPr id="9" name="TextBox 8">
              <a:extLst>
                <a:ext uri="{FF2B5EF4-FFF2-40B4-BE49-F238E27FC236}">
                  <a16:creationId xmlns:a16="http://schemas.microsoft.com/office/drawing/2014/main" id="{10C37D03-6E02-4F0D-A887-0A5DBDD711CA}"/>
                </a:ext>
              </a:extLst>
            </p:cNvPr>
            <p:cNvSpPr txBox="1"/>
            <p:nvPr/>
          </p:nvSpPr>
          <p:spPr>
            <a:xfrm>
              <a:off x="2486781" y="2372871"/>
              <a:ext cx="362854" cy="215444"/>
            </a:xfrm>
            <a:prstGeom prst="rect">
              <a:avLst/>
            </a:prstGeom>
            <a:noFill/>
          </p:spPr>
          <p:txBody>
            <a:bodyPr wrap="square" rtlCol="0">
              <a:spAutoFit/>
            </a:bodyPr>
            <a:lstStyle/>
            <a:p>
              <a:r>
                <a:rPr lang="en-US" sz="800" b="1" dirty="0">
                  <a:solidFill>
                    <a:srgbClr val="000000"/>
                  </a:solidFill>
                  <a:latin typeface="Calibri" panose="020F0502020204030204" pitchFamily="34" charset="0"/>
                  <a:ea typeface="Calibri" panose="020F0502020204030204" pitchFamily="34" charset="0"/>
                  <a:cs typeface="Calibri" panose="020F0502020204030204" pitchFamily="34" charset="0"/>
                </a:rPr>
                <a:t>50</a:t>
              </a:r>
            </a:p>
          </p:txBody>
        </p:sp>
        <p:sp>
          <p:nvSpPr>
            <p:cNvPr id="10" name="TextBox 9">
              <a:extLst>
                <a:ext uri="{FF2B5EF4-FFF2-40B4-BE49-F238E27FC236}">
                  <a16:creationId xmlns:a16="http://schemas.microsoft.com/office/drawing/2014/main" id="{17BB01DE-991D-B8C2-B178-75BE0725550A}"/>
                </a:ext>
              </a:extLst>
            </p:cNvPr>
            <p:cNvSpPr txBox="1"/>
            <p:nvPr/>
          </p:nvSpPr>
          <p:spPr>
            <a:xfrm>
              <a:off x="2176670" y="5466901"/>
              <a:ext cx="590721" cy="215444"/>
            </a:xfrm>
            <a:prstGeom prst="rect">
              <a:avLst/>
            </a:prstGeom>
            <a:noFill/>
          </p:spPr>
          <p:txBody>
            <a:bodyPr wrap="square" rtlCol="0">
              <a:spAutoFit/>
            </a:bodyPr>
            <a:lstStyle/>
            <a:p>
              <a:r>
                <a:rPr lang="en-US" sz="800" b="1" dirty="0">
                  <a:solidFill>
                    <a:srgbClr val="000000"/>
                  </a:solidFill>
                  <a:latin typeface="Calibri" panose="020F0502020204030204" pitchFamily="34" charset="0"/>
                  <a:ea typeface="Calibri" panose="020F0502020204030204" pitchFamily="34" charset="0"/>
                  <a:cs typeface="Calibri" panose="020F0502020204030204" pitchFamily="34" charset="0"/>
                </a:rPr>
                <a:t>$ 5 . 50</a:t>
              </a:r>
            </a:p>
          </p:txBody>
        </p:sp>
        <p:sp>
          <p:nvSpPr>
            <p:cNvPr id="11" name="TextBox 10">
              <a:extLst>
                <a:ext uri="{FF2B5EF4-FFF2-40B4-BE49-F238E27FC236}">
                  <a16:creationId xmlns:a16="http://schemas.microsoft.com/office/drawing/2014/main" id="{684FCF74-939A-C261-6587-F22A95B35DEC}"/>
                </a:ext>
              </a:extLst>
            </p:cNvPr>
            <p:cNvSpPr txBox="1"/>
            <p:nvPr/>
          </p:nvSpPr>
          <p:spPr>
            <a:xfrm rot="5400000">
              <a:off x="1023899" y="6028325"/>
              <a:ext cx="521232" cy="230832"/>
            </a:xfrm>
            <a:prstGeom prst="rect">
              <a:avLst/>
            </a:prstGeom>
            <a:noFill/>
          </p:spPr>
          <p:txBody>
            <a:bodyPr wrap="square" rtlCol="0">
              <a:spAutoFit/>
            </a:bodyPr>
            <a:lstStyle/>
            <a:p>
              <a:r>
                <a:rPr lang="en-US" sz="900" b="1" dirty="0">
                  <a:solidFill>
                    <a:srgbClr val="000000"/>
                  </a:solidFill>
                  <a:latin typeface="Calibri" panose="020F0502020204030204" pitchFamily="34" charset="0"/>
                  <a:ea typeface="Calibri" panose="020F0502020204030204" pitchFamily="34" charset="0"/>
                  <a:cs typeface="Calibri" panose="020F0502020204030204" pitchFamily="34" charset="0"/>
                </a:rPr>
                <a:t>5  5 0</a:t>
              </a:r>
            </a:p>
          </p:txBody>
        </p:sp>
      </p:grpSp>
      <p:grpSp>
        <p:nvGrpSpPr>
          <p:cNvPr id="12" name="Group 11">
            <a:extLst>
              <a:ext uri="{FF2B5EF4-FFF2-40B4-BE49-F238E27FC236}">
                <a16:creationId xmlns:a16="http://schemas.microsoft.com/office/drawing/2014/main" id="{F471001F-510A-4666-F2AD-A578FAFAB5CF}"/>
              </a:ext>
            </a:extLst>
          </p:cNvPr>
          <p:cNvGrpSpPr/>
          <p:nvPr/>
        </p:nvGrpSpPr>
        <p:grpSpPr>
          <a:xfrm>
            <a:off x="3138294" y="3232685"/>
            <a:ext cx="5561286" cy="3259551"/>
            <a:chOff x="3189950" y="2020787"/>
            <a:chExt cx="5561286" cy="3259551"/>
          </a:xfrm>
        </p:grpSpPr>
        <p:grpSp>
          <p:nvGrpSpPr>
            <p:cNvPr id="13" name="Group 12">
              <a:extLst>
                <a:ext uri="{FF2B5EF4-FFF2-40B4-BE49-F238E27FC236}">
                  <a16:creationId xmlns:a16="http://schemas.microsoft.com/office/drawing/2014/main" id="{8B91234B-B06A-FA4F-6916-F1C165D4F2BD}"/>
                </a:ext>
              </a:extLst>
            </p:cNvPr>
            <p:cNvGrpSpPr/>
            <p:nvPr/>
          </p:nvGrpSpPr>
          <p:grpSpPr>
            <a:xfrm>
              <a:off x="3189950" y="2020787"/>
              <a:ext cx="5561286" cy="3259551"/>
              <a:chOff x="3189950" y="2020787"/>
              <a:chExt cx="5561286" cy="3259551"/>
            </a:xfrm>
          </p:grpSpPr>
          <p:pic>
            <p:nvPicPr>
              <p:cNvPr id="15" name="Picture 14">
                <a:extLst>
                  <a:ext uri="{FF2B5EF4-FFF2-40B4-BE49-F238E27FC236}">
                    <a16:creationId xmlns:a16="http://schemas.microsoft.com/office/drawing/2014/main" id="{233145B4-E5CA-679A-FD98-E5003707B40C}"/>
                  </a:ext>
                </a:extLst>
              </p:cNvPr>
              <p:cNvPicPr>
                <a:picLocks noChangeAspect="1"/>
              </p:cNvPicPr>
              <p:nvPr/>
            </p:nvPicPr>
            <p:blipFill rotWithShape="1">
              <a:blip r:embed="rId4"/>
              <a:srcRect b="28589"/>
              <a:stretch/>
            </p:blipFill>
            <p:spPr>
              <a:xfrm>
                <a:off x="3189950" y="2020787"/>
                <a:ext cx="5561286" cy="3259551"/>
              </a:xfrm>
              <a:prstGeom prst="rect">
                <a:avLst/>
              </a:prstGeom>
              <a:ln w="12700">
                <a:solidFill>
                  <a:srgbClr val="000000"/>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C40FDE2E-BF65-2C5B-7962-F308FE7B1111}"/>
                  </a:ext>
                </a:extLst>
              </p:cNvPr>
              <p:cNvSpPr/>
              <p:nvPr/>
            </p:nvSpPr>
            <p:spPr>
              <a:xfrm>
                <a:off x="7060952" y="3550548"/>
                <a:ext cx="388063" cy="142736"/>
              </a:xfrm>
              <a:prstGeom prst="rect">
                <a:avLst/>
              </a:prstGeom>
              <a:solidFill>
                <a:srgbClr val="F0F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50C61ECB-9300-0719-E875-3E6086BD8536}"/>
                </a:ext>
              </a:extLst>
            </p:cNvPr>
            <p:cNvSpPr txBox="1"/>
            <p:nvPr/>
          </p:nvSpPr>
          <p:spPr>
            <a:xfrm>
              <a:off x="7013001" y="3506500"/>
              <a:ext cx="549798"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rPr>
                <a:t>08589</a:t>
              </a:r>
            </a:p>
          </p:txBody>
        </p:sp>
      </p:grpSp>
      <p:cxnSp>
        <p:nvCxnSpPr>
          <p:cNvPr id="20" name="Straight Arrow Connector 19">
            <a:extLst>
              <a:ext uri="{FF2B5EF4-FFF2-40B4-BE49-F238E27FC236}">
                <a16:creationId xmlns:a16="http://schemas.microsoft.com/office/drawing/2014/main" id="{2DD4C8FF-B55B-53E0-8077-813D675F8148}"/>
              </a:ext>
            </a:extLst>
          </p:cNvPr>
          <p:cNvCxnSpPr>
            <a:cxnSpLocks/>
          </p:cNvCxnSpPr>
          <p:nvPr/>
        </p:nvCxnSpPr>
        <p:spPr>
          <a:xfrm>
            <a:off x="3982806" y="2128277"/>
            <a:ext cx="664498" cy="2045690"/>
          </a:xfrm>
          <a:prstGeom prst="straightConnector1">
            <a:avLst/>
          </a:prstGeom>
          <a:noFill/>
          <a:ln w="57150"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21" name="Straight Arrow Connector 20">
            <a:extLst>
              <a:ext uri="{FF2B5EF4-FFF2-40B4-BE49-F238E27FC236}">
                <a16:creationId xmlns:a16="http://schemas.microsoft.com/office/drawing/2014/main" id="{33439F88-4FA6-2DF0-AC7A-A6B7DA6B1468}"/>
              </a:ext>
            </a:extLst>
          </p:cNvPr>
          <p:cNvCxnSpPr>
            <a:cxnSpLocks/>
          </p:cNvCxnSpPr>
          <p:nvPr/>
        </p:nvCxnSpPr>
        <p:spPr>
          <a:xfrm flipH="1">
            <a:off x="4813798" y="2818089"/>
            <a:ext cx="3169789" cy="1884488"/>
          </a:xfrm>
          <a:prstGeom prst="straightConnector1">
            <a:avLst/>
          </a:prstGeom>
          <a:noFill/>
          <a:ln w="57150"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22" name="Straight Arrow Connector 21">
            <a:extLst>
              <a:ext uri="{FF2B5EF4-FFF2-40B4-BE49-F238E27FC236}">
                <a16:creationId xmlns:a16="http://schemas.microsoft.com/office/drawing/2014/main" id="{51B639B1-F877-FBDE-0D04-FAC353D11EAC}"/>
              </a:ext>
            </a:extLst>
          </p:cNvPr>
          <p:cNvCxnSpPr>
            <a:cxnSpLocks/>
          </p:cNvCxnSpPr>
          <p:nvPr/>
        </p:nvCxnSpPr>
        <p:spPr>
          <a:xfrm>
            <a:off x="4572000" y="3168906"/>
            <a:ext cx="3060352" cy="1549492"/>
          </a:xfrm>
          <a:prstGeom prst="straightConnector1">
            <a:avLst/>
          </a:prstGeom>
          <a:noFill/>
          <a:ln w="57150" cap="flat" cmpd="sng" algn="ctr">
            <a:solidFill>
              <a:srgbClr val="FF0000"/>
            </a:solidFill>
            <a:prstDash val="solid"/>
            <a:tailEnd type="triangle"/>
          </a:ln>
          <a:effectLst>
            <a:outerShdw blurRad="40000" dist="20000" dir="5400000" rotWithShape="0">
              <a:srgbClr val="000000">
                <a:alpha val="38000"/>
              </a:srgbClr>
            </a:outerShdw>
          </a:effectLst>
        </p:spPr>
      </p:cxnSp>
      <p:grpSp>
        <p:nvGrpSpPr>
          <p:cNvPr id="28" name="Group 27">
            <a:extLst>
              <a:ext uri="{FF2B5EF4-FFF2-40B4-BE49-F238E27FC236}">
                <a16:creationId xmlns:a16="http://schemas.microsoft.com/office/drawing/2014/main" id="{1D94D3C3-9F47-D545-A250-B62025621755}"/>
              </a:ext>
            </a:extLst>
          </p:cNvPr>
          <p:cNvGrpSpPr/>
          <p:nvPr/>
        </p:nvGrpSpPr>
        <p:grpSpPr>
          <a:xfrm>
            <a:off x="21820" y="1752360"/>
            <a:ext cx="2988520" cy="947045"/>
            <a:chOff x="17434" y="1696812"/>
            <a:chExt cx="2988520" cy="947045"/>
          </a:xfrm>
        </p:grpSpPr>
        <p:sp>
          <p:nvSpPr>
            <p:cNvPr id="25" name="Rectangle: Rounded Corners 24">
              <a:extLst>
                <a:ext uri="{FF2B5EF4-FFF2-40B4-BE49-F238E27FC236}">
                  <a16:creationId xmlns:a16="http://schemas.microsoft.com/office/drawing/2014/main" id="{903EDC70-96AC-89EB-DE21-DA05AF4E0CE6}"/>
                </a:ext>
              </a:extLst>
            </p:cNvPr>
            <p:cNvSpPr/>
            <p:nvPr/>
          </p:nvSpPr>
          <p:spPr>
            <a:xfrm>
              <a:off x="17434" y="1696812"/>
              <a:ext cx="2988520" cy="914400"/>
            </a:xfrm>
            <a:prstGeom prst="roundRect">
              <a:avLst/>
            </a:prstGeom>
            <a:solidFill>
              <a:srgbClr val="C3D6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6723490-83F0-CD1A-F29C-6C283D87072D}"/>
                </a:ext>
              </a:extLst>
            </p:cNvPr>
            <p:cNvSpPr txBox="1"/>
            <p:nvPr/>
          </p:nvSpPr>
          <p:spPr>
            <a:xfrm>
              <a:off x="104738" y="1751305"/>
              <a:ext cx="2894239" cy="892552"/>
            </a:xfrm>
            <a:prstGeom prst="rect">
              <a:avLst/>
            </a:prstGeom>
            <a:noFill/>
          </p:spPr>
          <p:txBody>
            <a:bodyPr wrap="square">
              <a:spAutoFit/>
            </a:bodyPr>
            <a:lstStyle/>
            <a:p>
              <a:pPr marL="182871"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Verify the date is correct </a:t>
              </a:r>
            </a:p>
          </p:txBody>
        </p:sp>
      </p:grpSp>
      <p:grpSp>
        <p:nvGrpSpPr>
          <p:cNvPr id="38" name="Group 37">
            <a:extLst>
              <a:ext uri="{FF2B5EF4-FFF2-40B4-BE49-F238E27FC236}">
                <a16:creationId xmlns:a16="http://schemas.microsoft.com/office/drawing/2014/main" id="{1C60187B-0917-91E1-1912-0C09FB2A9874}"/>
              </a:ext>
            </a:extLst>
          </p:cNvPr>
          <p:cNvGrpSpPr/>
          <p:nvPr/>
        </p:nvGrpSpPr>
        <p:grpSpPr>
          <a:xfrm>
            <a:off x="25748" y="2814166"/>
            <a:ext cx="2971800" cy="1703181"/>
            <a:chOff x="25748" y="2814166"/>
            <a:chExt cx="2971800" cy="1703181"/>
          </a:xfrm>
        </p:grpSpPr>
        <p:sp>
          <p:nvSpPr>
            <p:cNvPr id="31" name="Rectangle: Rounded Corners 30">
              <a:extLst>
                <a:ext uri="{FF2B5EF4-FFF2-40B4-BE49-F238E27FC236}">
                  <a16:creationId xmlns:a16="http://schemas.microsoft.com/office/drawing/2014/main" id="{00BC9B95-BCD5-63B4-972A-210E44024536}"/>
                </a:ext>
              </a:extLst>
            </p:cNvPr>
            <p:cNvSpPr/>
            <p:nvPr/>
          </p:nvSpPr>
          <p:spPr>
            <a:xfrm>
              <a:off x="25748" y="2824576"/>
              <a:ext cx="2971800" cy="1692771"/>
            </a:xfrm>
            <a:prstGeom prst="round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6468A4E-B72E-2A74-A464-CB8881F7C9B8}"/>
                </a:ext>
              </a:extLst>
            </p:cNvPr>
            <p:cNvSpPr txBox="1"/>
            <p:nvPr/>
          </p:nvSpPr>
          <p:spPr>
            <a:xfrm>
              <a:off x="109124" y="2814166"/>
              <a:ext cx="2856879" cy="1692771"/>
            </a:xfrm>
            <a:prstGeom prst="rect">
              <a:avLst/>
            </a:prstGeom>
            <a:noFill/>
          </p:spPr>
          <p:txBody>
            <a:bodyPr wrap="square">
              <a:spAutoFit/>
            </a:bodyPr>
            <a:lstStyle/>
            <a:p>
              <a:pPr marL="182871"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Enter deposit amount in the “Primary Deposit” section</a:t>
              </a:r>
            </a:p>
          </p:txBody>
        </p:sp>
      </p:grpSp>
      <p:grpSp>
        <p:nvGrpSpPr>
          <p:cNvPr id="41" name="Group 40">
            <a:extLst>
              <a:ext uri="{FF2B5EF4-FFF2-40B4-BE49-F238E27FC236}">
                <a16:creationId xmlns:a16="http://schemas.microsoft.com/office/drawing/2014/main" id="{E62189B1-1C28-71AD-9B5A-90C7141F16DD}"/>
              </a:ext>
            </a:extLst>
          </p:cNvPr>
          <p:cNvGrpSpPr/>
          <p:nvPr/>
        </p:nvGrpSpPr>
        <p:grpSpPr>
          <a:xfrm>
            <a:off x="27569" y="4675163"/>
            <a:ext cx="2968158" cy="1692771"/>
            <a:chOff x="66157" y="4762446"/>
            <a:chExt cx="2968158" cy="1692771"/>
          </a:xfrm>
        </p:grpSpPr>
        <p:sp>
          <p:nvSpPr>
            <p:cNvPr id="33" name="Rectangle: Rounded Corners 32">
              <a:extLst>
                <a:ext uri="{FF2B5EF4-FFF2-40B4-BE49-F238E27FC236}">
                  <a16:creationId xmlns:a16="http://schemas.microsoft.com/office/drawing/2014/main" id="{42E431F6-6B5D-1E20-6C84-D910927A5AA2}"/>
                </a:ext>
              </a:extLst>
            </p:cNvPr>
            <p:cNvSpPr/>
            <p:nvPr/>
          </p:nvSpPr>
          <p:spPr>
            <a:xfrm>
              <a:off x="66157" y="4762446"/>
              <a:ext cx="2944183" cy="1692770"/>
            </a:xfrm>
            <a:prstGeom prst="roundRect">
              <a:avLst/>
            </a:prstGeom>
            <a:solidFill>
              <a:srgbClr val="C3D6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F6DD8BB-1F94-2E31-3FCF-1060DDA0120A}"/>
                </a:ext>
              </a:extLst>
            </p:cNvPr>
            <p:cNvSpPr txBox="1"/>
            <p:nvPr/>
          </p:nvSpPr>
          <p:spPr>
            <a:xfrm>
              <a:off x="77574" y="4762446"/>
              <a:ext cx="2956741" cy="1692771"/>
            </a:xfrm>
            <a:prstGeom prst="rect">
              <a:avLst/>
            </a:prstGeom>
            <a:noFill/>
          </p:spPr>
          <p:txBody>
            <a:bodyPr wrap="square">
              <a:spAutoFit/>
            </a:bodyPr>
            <a:lstStyle/>
            <a:p>
              <a:pPr marL="182871"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Enter last 5 digits of the deposit slip in the “Primary Slip #” section</a:t>
              </a:r>
            </a:p>
          </p:txBody>
        </p:sp>
      </p:grpSp>
    </p:spTree>
    <p:extLst>
      <p:ext uri="{BB962C8B-B14F-4D97-AF65-F5344CB8AC3E}">
        <p14:creationId xmlns:p14="http://schemas.microsoft.com/office/powerpoint/2010/main" val="243539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dissolv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1000"/>
                                        <p:tgtEl>
                                          <p:spTgt spid="20"/>
                                        </p:tgtEl>
                                      </p:cBhvr>
                                    </p:animEffect>
                                    <p:set>
                                      <p:cBhvr>
                                        <p:cTn id="14" dur="1" fill="hold">
                                          <p:stCondLst>
                                            <p:cond delay="999"/>
                                          </p:stCondLst>
                                        </p:cTn>
                                        <p:tgtEl>
                                          <p:spTgt spid="20"/>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fill="hold"/>
                                        <p:tgtEl>
                                          <p:spTgt spid="41"/>
                                        </p:tgtEl>
                                        <p:attrNameLst>
                                          <p:attrName>ppt_x</p:attrName>
                                        </p:attrNameLst>
                                      </p:cBhvr>
                                      <p:tavLst>
                                        <p:tav tm="0">
                                          <p:val>
                                            <p:strVal val="#ppt_x"/>
                                          </p:val>
                                        </p:tav>
                                        <p:tav tm="100000">
                                          <p:val>
                                            <p:strVal val="#ppt_x"/>
                                          </p:val>
                                        </p:tav>
                                      </p:tavLst>
                                    </p:anim>
                                    <p:anim calcmode="lin" valueType="num">
                                      <p:cBhvr additive="base">
                                        <p:cTn id="29" dur="500" fill="hold"/>
                                        <p:tgtEl>
                                          <p:spTgt spid="41"/>
                                        </p:tgtEl>
                                        <p:attrNameLst>
                                          <p:attrName>ppt_y</p:attrName>
                                        </p:attrNameLst>
                                      </p:cBhvr>
                                      <p:tavLst>
                                        <p:tav tm="0">
                                          <p:val>
                                            <p:strVal val="1+#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48128025-5EE4-524B-4D79-32AAD536E648}"/>
              </a:ext>
            </a:extLst>
          </p:cNvPr>
          <p:cNvSpPr txBox="1">
            <a:spLocks/>
          </p:cNvSpPr>
          <p:nvPr/>
        </p:nvSpPr>
        <p:spPr>
          <a:xfrm>
            <a:off x="457200" y="365764"/>
            <a:ext cx="7897092" cy="1143001"/>
          </a:xfrm>
          <a:prstGeom prst="rect">
            <a:avLst/>
          </a:prstGeom>
        </p:spPr>
        <p:txBody>
          <a:bodyPr vert="horz" lIns="91440" tIns="45721" rIns="91440" bIns="45721" rtlCol="0" anchor="t" anchorCtr="0">
            <a:noAutofit/>
          </a:bodyPr>
          <a:lstStyle>
            <a:lvl1pPr algn="ctr" defTabSz="457200" rtl="0" eaLnBrk="1" latinLnBrk="0" hangingPunct="1">
              <a:spcBef>
                <a:spcPct val="0"/>
              </a:spcBef>
              <a:buNone/>
              <a:defRPr sz="4000" b="1" kern="1200">
                <a:solidFill>
                  <a:srgbClr val="000000"/>
                </a:solidFill>
                <a:latin typeface="+mj-lt"/>
                <a:ea typeface="+mj-ea"/>
                <a:cs typeface="+mj-cs"/>
              </a:defRPr>
            </a:lvl1pPr>
          </a:lstStyle>
          <a:p>
            <a:pPr algn="l"/>
            <a:r>
              <a:rPr lang="en-US" dirty="0">
                <a:latin typeface="Calibri (headings)"/>
                <a:cs typeface="Arial" panose="020B0604020202020204" pitchFamily="34" charset="0"/>
              </a:rPr>
              <a:t>CMS Bank Deposit Memo Box</a:t>
            </a:r>
          </a:p>
        </p:txBody>
      </p:sp>
      <p:grpSp>
        <p:nvGrpSpPr>
          <p:cNvPr id="3" name="Group 2">
            <a:extLst>
              <a:ext uri="{FF2B5EF4-FFF2-40B4-BE49-F238E27FC236}">
                <a16:creationId xmlns:a16="http://schemas.microsoft.com/office/drawing/2014/main" id="{91089447-5D90-B21C-4CE5-25D6F31107D9}"/>
              </a:ext>
            </a:extLst>
          </p:cNvPr>
          <p:cNvGrpSpPr/>
          <p:nvPr/>
        </p:nvGrpSpPr>
        <p:grpSpPr>
          <a:xfrm>
            <a:off x="3341917" y="1196379"/>
            <a:ext cx="5660571" cy="4681907"/>
            <a:chOff x="3189950" y="2020787"/>
            <a:chExt cx="5561286" cy="4552327"/>
          </a:xfrm>
        </p:grpSpPr>
        <p:grpSp>
          <p:nvGrpSpPr>
            <p:cNvPr id="4" name="Group 3">
              <a:extLst>
                <a:ext uri="{FF2B5EF4-FFF2-40B4-BE49-F238E27FC236}">
                  <a16:creationId xmlns:a16="http://schemas.microsoft.com/office/drawing/2014/main" id="{ED529DF2-319F-6B9B-D469-F61BBF5C7FF7}"/>
                </a:ext>
              </a:extLst>
            </p:cNvPr>
            <p:cNvGrpSpPr/>
            <p:nvPr/>
          </p:nvGrpSpPr>
          <p:grpSpPr>
            <a:xfrm>
              <a:off x="3189950" y="2020787"/>
              <a:ext cx="5561286" cy="4552327"/>
              <a:chOff x="3189950" y="2020787"/>
              <a:chExt cx="5561286" cy="4552327"/>
            </a:xfrm>
          </p:grpSpPr>
          <p:pic>
            <p:nvPicPr>
              <p:cNvPr id="6" name="Picture 5">
                <a:extLst>
                  <a:ext uri="{FF2B5EF4-FFF2-40B4-BE49-F238E27FC236}">
                    <a16:creationId xmlns:a16="http://schemas.microsoft.com/office/drawing/2014/main" id="{12CCB127-93AE-E7A9-E538-925DC74D6869}"/>
                  </a:ext>
                </a:extLst>
              </p:cNvPr>
              <p:cNvPicPr>
                <a:picLocks noChangeAspect="1"/>
              </p:cNvPicPr>
              <p:nvPr/>
            </p:nvPicPr>
            <p:blipFill rotWithShape="1">
              <a:blip r:embed="rId3"/>
              <a:srcRect b="266"/>
              <a:stretch/>
            </p:blipFill>
            <p:spPr>
              <a:xfrm>
                <a:off x="3189950" y="2020787"/>
                <a:ext cx="5561286" cy="4552327"/>
              </a:xfrm>
              <a:prstGeom prst="rect">
                <a:avLst/>
              </a:prstGeom>
              <a:ln w="12700">
                <a:solidFill>
                  <a:srgbClr val="00000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42CC47C8-88A1-4C0A-7465-892770EA7A53}"/>
                  </a:ext>
                </a:extLst>
              </p:cNvPr>
              <p:cNvSpPr/>
              <p:nvPr/>
            </p:nvSpPr>
            <p:spPr>
              <a:xfrm>
                <a:off x="7060952" y="3550548"/>
                <a:ext cx="388063" cy="142736"/>
              </a:xfrm>
              <a:prstGeom prst="rect">
                <a:avLst/>
              </a:prstGeom>
              <a:solidFill>
                <a:srgbClr val="F0F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29FE3ADF-A490-AE4A-A691-7FBCC9323DF2}"/>
                </a:ext>
              </a:extLst>
            </p:cNvPr>
            <p:cNvSpPr txBox="1"/>
            <p:nvPr/>
          </p:nvSpPr>
          <p:spPr>
            <a:xfrm>
              <a:off x="7013000" y="3506500"/>
              <a:ext cx="583197" cy="224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rPr>
                <a:t>08589</a:t>
              </a:r>
            </a:p>
          </p:txBody>
        </p:sp>
      </p:grpSp>
      <p:cxnSp>
        <p:nvCxnSpPr>
          <p:cNvPr id="10" name="Straight Arrow Connector 9">
            <a:extLst>
              <a:ext uri="{FF2B5EF4-FFF2-40B4-BE49-F238E27FC236}">
                <a16:creationId xmlns:a16="http://schemas.microsoft.com/office/drawing/2014/main" id="{7E1F2B64-24AE-F369-29E1-E006E7BF0478}"/>
              </a:ext>
            </a:extLst>
          </p:cNvPr>
          <p:cNvCxnSpPr>
            <a:cxnSpLocks/>
          </p:cNvCxnSpPr>
          <p:nvPr/>
        </p:nvCxnSpPr>
        <p:spPr>
          <a:xfrm>
            <a:off x="3227437" y="2961785"/>
            <a:ext cx="1986820" cy="2176272"/>
          </a:xfrm>
          <a:prstGeom prst="straightConnector1">
            <a:avLst/>
          </a:prstGeom>
          <a:noFill/>
          <a:ln w="5715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170C5AB7-8BF2-44DF-3C51-33A5CD46010E}"/>
              </a:ext>
            </a:extLst>
          </p:cNvPr>
          <p:cNvSpPr txBox="1"/>
          <p:nvPr/>
        </p:nvSpPr>
        <p:spPr>
          <a:xfrm>
            <a:off x="4572000" y="5118043"/>
            <a:ext cx="378229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rPr>
              <a:t>Surplus of $0.50 due to adult sale, customer forgot their change</a:t>
            </a:r>
          </a:p>
        </p:txBody>
      </p:sp>
      <p:sp>
        <p:nvSpPr>
          <p:cNvPr id="13" name="Rectangle: Rounded Corners 12">
            <a:extLst>
              <a:ext uri="{FF2B5EF4-FFF2-40B4-BE49-F238E27FC236}">
                <a16:creationId xmlns:a16="http://schemas.microsoft.com/office/drawing/2014/main" id="{982C651F-CE30-A46C-5491-4297CC850013}"/>
              </a:ext>
            </a:extLst>
          </p:cNvPr>
          <p:cNvSpPr/>
          <p:nvPr/>
        </p:nvSpPr>
        <p:spPr>
          <a:xfrm>
            <a:off x="24403" y="1434970"/>
            <a:ext cx="3178630" cy="2492990"/>
          </a:xfrm>
          <a:prstGeom prst="roundRect">
            <a:avLst/>
          </a:prstGeom>
          <a:solidFill>
            <a:srgbClr val="C3D6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8EE142C-9B6B-78D2-7E14-277D3CD72DFA}"/>
              </a:ext>
            </a:extLst>
          </p:cNvPr>
          <p:cNvSpPr txBox="1"/>
          <p:nvPr/>
        </p:nvSpPr>
        <p:spPr>
          <a:xfrm>
            <a:off x="24403" y="1606496"/>
            <a:ext cx="3178630" cy="2092881"/>
          </a:xfrm>
          <a:prstGeom prst="rect">
            <a:avLst/>
          </a:prstGeom>
          <a:noFill/>
        </p:spPr>
        <p:txBody>
          <a:bodyPr wrap="square">
            <a:spAutoFit/>
          </a:bodyPr>
          <a:lstStyle/>
          <a:p>
            <a:pPr marL="182880" marR="0" lvl="0" indent="0" algn="l"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Tw Cen MT" panose="020B0602020104020603"/>
                <a:ea typeface="+mn-ea"/>
                <a:cs typeface="+mn-cs"/>
              </a:rPr>
              <a:t>Make note of any  inconsistencies in the memo box, even if the cash variance is $0.01 over or under</a:t>
            </a:r>
          </a:p>
        </p:txBody>
      </p:sp>
      <p:grpSp>
        <p:nvGrpSpPr>
          <p:cNvPr id="20" name="Group 19">
            <a:extLst>
              <a:ext uri="{FF2B5EF4-FFF2-40B4-BE49-F238E27FC236}">
                <a16:creationId xmlns:a16="http://schemas.microsoft.com/office/drawing/2014/main" id="{58F714EA-4E25-926C-8EDF-8FD4FCC1557D}"/>
              </a:ext>
            </a:extLst>
          </p:cNvPr>
          <p:cNvGrpSpPr/>
          <p:nvPr/>
        </p:nvGrpSpPr>
        <p:grpSpPr>
          <a:xfrm>
            <a:off x="-161334" y="4211489"/>
            <a:ext cx="3364367" cy="864455"/>
            <a:chOff x="-1404937" y="5429329"/>
            <a:chExt cx="3364367" cy="864455"/>
          </a:xfrm>
        </p:grpSpPr>
        <p:sp>
          <p:nvSpPr>
            <p:cNvPr id="12" name="Rectangle: Rounded Corners 11">
              <a:extLst>
                <a:ext uri="{FF2B5EF4-FFF2-40B4-BE49-F238E27FC236}">
                  <a16:creationId xmlns:a16="http://schemas.microsoft.com/office/drawing/2014/main" id="{C87D4D38-6171-8375-7A08-127A7025FAD6}"/>
                </a:ext>
              </a:extLst>
            </p:cNvPr>
            <p:cNvSpPr/>
            <p:nvPr/>
          </p:nvSpPr>
          <p:spPr>
            <a:xfrm>
              <a:off x="-1219200" y="5462787"/>
              <a:ext cx="3178630" cy="830997"/>
            </a:xfrm>
            <a:prstGeom prst="round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11F2575-6B42-EBE8-4B19-EDA556AEB1F0}"/>
                </a:ext>
              </a:extLst>
            </p:cNvPr>
            <p:cNvSpPr txBox="1"/>
            <p:nvPr/>
          </p:nvSpPr>
          <p:spPr>
            <a:xfrm>
              <a:off x="-1404937" y="5429329"/>
              <a:ext cx="3364367" cy="830997"/>
            </a:xfrm>
            <a:prstGeom prst="rect">
              <a:avLst/>
            </a:prstGeom>
            <a:noFill/>
          </p:spPr>
          <p:txBody>
            <a:bodyPr wrap="square">
              <a:spAutoFit/>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w Cen MT" panose="020B0602020104020603"/>
                  <a:ea typeface="+mn-ea"/>
                  <a:cs typeface="+mn-cs"/>
                </a:rPr>
                <a:t>Identify if the sale was for student or adult</a:t>
              </a:r>
            </a:p>
          </p:txBody>
        </p:sp>
      </p:grpSp>
    </p:spTree>
    <p:extLst>
      <p:ext uri="{BB962C8B-B14F-4D97-AF65-F5344CB8AC3E}">
        <p14:creationId xmlns:p14="http://schemas.microsoft.com/office/powerpoint/2010/main" val="26025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9"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DCAEFC8-5A64-FB37-61BE-06ACAE56942C}"/>
              </a:ext>
            </a:extLst>
          </p:cNvPr>
          <p:cNvSpPr txBox="1">
            <a:spLocks/>
          </p:cNvSpPr>
          <p:nvPr/>
        </p:nvSpPr>
        <p:spPr>
          <a:xfrm>
            <a:off x="162233" y="292318"/>
            <a:ext cx="8163168" cy="1143001"/>
          </a:xfrm>
          <a:prstGeom prst="rect">
            <a:avLst/>
          </a:prstGeom>
        </p:spPr>
        <p:txBody>
          <a:bodyPr vert="horz" lIns="91440" tIns="45721" rIns="91440" bIns="45721" rtlCol="0" anchor="t" anchorCtr="0">
            <a:noAutofit/>
          </a:bodyPr>
          <a:lstStyle>
            <a:lvl1pPr algn="ctr" defTabSz="457200" rtl="0" eaLnBrk="1" latinLnBrk="0" hangingPunct="1">
              <a:spcBef>
                <a:spcPct val="0"/>
              </a:spcBef>
              <a:buNone/>
              <a:defRPr sz="4000" b="1" kern="1200">
                <a:solidFill>
                  <a:srgbClr val="000000"/>
                </a:solidFill>
                <a:latin typeface="+mj-lt"/>
                <a:ea typeface="+mj-ea"/>
                <a:cs typeface="+mj-cs"/>
              </a:defRPr>
            </a:lvl1pPr>
          </a:lstStyle>
          <a:p>
            <a:pPr algn="l"/>
            <a:r>
              <a:rPr lang="en-US" dirty="0">
                <a:latin typeface="Calibri" panose="020F0502020204030204" pitchFamily="34" charset="0"/>
                <a:ea typeface="Calibri" panose="020F0502020204030204" pitchFamily="34" charset="0"/>
                <a:cs typeface="Calibri" panose="020F0502020204030204" pitchFamily="34" charset="0"/>
              </a:rPr>
              <a:t>Completing CMS Bank Deposits</a:t>
            </a:r>
          </a:p>
        </p:txBody>
      </p:sp>
      <p:grpSp>
        <p:nvGrpSpPr>
          <p:cNvPr id="3" name="Group 2">
            <a:extLst>
              <a:ext uri="{FF2B5EF4-FFF2-40B4-BE49-F238E27FC236}">
                <a16:creationId xmlns:a16="http://schemas.microsoft.com/office/drawing/2014/main" id="{74BB09B5-EDFD-63B7-B80B-9E5D42FDC918}"/>
              </a:ext>
            </a:extLst>
          </p:cNvPr>
          <p:cNvGrpSpPr/>
          <p:nvPr/>
        </p:nvGrpSpPr>
        <p:grpSpPr>
          <a:xfrm>
            <a:off x="429740" y="1316122"/>
            <a:ext cx="6311919" cy="5302392"/>
            <a:chOff x="3189950" y="2020787"/>
            <a:chExt cx="5561286" cy="4552327"/>
          </a:xfrm>
        </p:grpSpPr>
        <p:grpSp>
          <p:nvGrpSpPr>
            <p:cNvPr id="4" name="Group 3">
              <a:extLst>
                <a:ext uri="{FF2B5EF4-FFF2-40B4-BE49-F238E27FC236}">
                  <a16:creationId xmlns:a16="http://schemas.microsoft.com/office/drawing/2014/main" id="{B4DC9C47-A98E-A7E4-BA38-974C011B4062}"/>
                </a:ext>
              </a:extLst>
            </p:cNvPr>
            <p:cNvGrpSpPr/>
            <p:nvPr/>
          </p:nvGrpSpPr>
          <p:grpSpPr>
            <a:xfrm>
              <a:off x="3189950" y="2020787"/>
              <a:ext cx="5561286" cy="4552327"/>
              <a:chOff x="3189950" y="2020787"/>
              <a:chExt cx="5561286" cy="4552327"/>
            </a:xfrm>
          </p:grpSpPr>
          <p:pic>
            <p:nvPicPr>
              <p:cNvPr id="6" name="Picture 5">
                <a:extLst>
                  <a:ext uri="{FF2B5EF4-FFF2-40B4-BE49-F238E27FC236}">
                    <a16:creationId xmlns:a16="http://schemas.microsoft.com/office/drawing/2014/main" id="{A76314E2-F9D8-A83C-F435-63D278BC7A65}"/>
                  </a:ext>
                </a:extLst>
              </p:cNvPr>
              <p:cNvPicPr>
                <a:picLocks noChangeAspect="1"/>
              </p:cNvPicPr>
              <p:nvPr/>
            </p:nvPicPr>
            <p:blipFill rotWithShape="1">
              <a:blip r:embed="rId5"/>
              <a:srcRect b="266"/>
              <a:stretch/>
            </p:blipFill>
            <p:spPr>
              <a:xfrm>
                <a:off x="3189950" y="2020787"/>
                <a:ext cx="5561286" cy="4552327"/>
              </a:xfrm>
              <a:prstGeom prst="rect">
                <a:avLst/>
              </a:prstGeom>
              <a:ln w="12700">
                <a:solidFill>
                  <a:srgbClr val="00000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57D90E6C-92A6-A8F8-4A01-87B3179AC73C}"/>
                  </a:ext>
                </a:extLst>
              </p:cNvPr>
              <p:cNvSpPr/>
              <p:nvPr/>
            </p:nvSpPr>
            <p:spPr>
              <a:xfrm>
                <a:off x="7060952" y="3550548"/>
                <a:ext cx="388063" cy="142736"/>
              </a:xfrm>
              <a:prstGeom prst="rect">
                <a:avLst/>
              </a:prstGeom>
              <a:solidFill>
                <a:srgbClr val="F0F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F5B6AAE3-0DFF-41D8-CA20-5AADD9C892C5}"/>
                </a:ext>
              </a:extLst>
            </p:cNvPr>
            <p:cNvSpPr txBox="1"/>
            <p:nvPr/>
          </p:nvSpPr>
          <p:spPr>
            <a:xfrm>
              <a:off x="7013001" y="3506500"/>
              <a:ext cx="483964" cy="1981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08589</a:t>
              </a:r>
            </a:p>
          </p:txBody>
        </p:sp>
      </p:grpSp>
      <p:sp>
        <p:nvSpPr>
          <p:cNvPr id="8" name="TextBox 7">
            <a:extLst>
              <a:ext uri="{FF2B5EF4-FFF2-40B4-BE49-F238E27FC236}">
                <a16:creationId xmlns:a16="http://schemas.microsoft.com/office/drawing/2014/main" id="{B0EEEC49-C6F8-0DF2-284B-B6605022F73D}"/>
              </a:ext>
            </a:extLst>
          </p:cNvPr>
          <p:cNvSpPr txBox="1"/>
          <p:nvPr/>
        </p:nvSpPr>
        <p:spPr>
          <a:xfrm>
            <a:off x="1946341" y="5784353"/>
            <a:ext cx="378229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Surplus of $0.50 due to adult sale, customer forgot their change</a:t>
            </a:r>
          </a:p>
        </p:txBody>
      </p:sp>
      <p:pic>
        <p:nvPicPr>
          <p:cNvPr id="10" name="Picture 9">
            <a:extLst>
              <a:ext uri="{FF2B5EF4-FFF2-40B4-BE49-F238E27FC236}">
                <a16:creationId xmlns:a16="http://schemas.microsoft.com/office/drawing/2014/main" id="{B72ECC06-9D5E-5092-04A5-7FA94E72CF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0383" y="3699779"/>
            <a:ext cx="473307" cy="555684"/>
          </a:xfrm>
          <a:prstGeom prst="rect">
            <a:avLst/>
          </a:prstGeom>
        </p:spPr>
      </p:pic>
      <p:pic>
        <p:nvPicPr>
          <p:cNvPr id="11" name="yt5s.com - Mouse Click - Sound Effect (HD) (256 kbps).mp3" descr="yt5s.com - Mouse Click - Sound Effect (HD) (256 kbps).mp3">
            <a:hlinkClick r:id="" action="ppaction://media"/>
            <a:extLst>
              <a:ext uri="{FF2B5EF4-FFF2-40B4-BE49-F238E27FC236}">
                <a16:creationId xmlns:a16="http://schemas.microsoft.com/office/drawing/2014/main" id="{3B28DEA8-F870-A30E-3BF9-B973255E7841}"/>
              </a:ext>
            </a:extLst>
          </p:cNvPr>
          <p:cNvPicPr>
            <a:picLocks noChangeAspect="1"/>
          </p:cNvPicPr>
          <p:nvPr>
            <a:audioFile r:link="rId1"/>
            <p:extLst>
              <p:ext uri="{DAA4B4D4-6D71-4841-9C94-3DE7FCFB9230}">
                <p14:media xmlns:p14="http://schemas.microsoft.com/office/powerpoint/2010/main" r:embed="rId2">
                  <p14:trim st="1076.6759" end="2021.286"/>
                </p14:media>
              </p:ext>
            </p:extLst>
          </p:nvPr>
        </p:nvPicPr>
        <p:blipFill>
          <a:blip r:embed="rId7"/>
          <a:stretch>
            <a:fillRect/>
          </a:stretch>
        </p:blipFill>
        <p:spPr>
          <a:xfrm>
            <a:off x="9144000" y="6085524"/>
            <a:ext cx="812800" cy="812800"/>
          </a:xfrm>
          <a:prstGeom prst="rect">
            <a:avLst/>
          </a:prstGeom>
        </p:spPr>
      </p:pic>
      <p:pic>
        <p:nvPicPr>
          <p:cNvPr id="12" name="yt5s.com - Mouse Click - Sound Effect (HD) (256 kbps).mp3" descr="yt5s.com - Mouse Click - Sound Effect (HD) (256 kbps).mp3">
            <a:hlinkClick r:id="" action="ppaction://media"/>
            <a:extLst>
              <a:ext uri="{FF2B5EF4-FFF2-40B4-BE49-F238E27FC236}">
                <a16:creationId xmlns:a16="http://schemas.microsoft.com/office/drawing/2014/main" id="{30F27FED-F12D-2745-2AC0-AE28129738FE}"/>
              </a:ext>
            </a:extLst>
          </p:cNvPr>
          <p:cNvPicPr>
            <a:picLocks noChangeAspect="1"/>
          </p:cNvPicPr>
          <p:nvPr>
            <a:audioFile r:link="rId1"/>
            <p:extLst>
              <p:ext uri="{DAA4B4D4-6D71-4841-9C94-3DE7FCFB9230}">
                <p14:media xmlns:p14="http://schemas.microsoft.com/office/powerpoint/2010/main" r:embed="rId2">
                  <p14:trim st="1076.6759" end="2021.286"/>
                </p14:media>
              </p:ext>
            </p:extLst>
          </p:nvPr>
        </p:nvPicPr>
        <p:blipFill>
          <a:blip r:embed="rId7"/>
          <a:stretch>
            <a:fillRect/>
          </a:stretch>
        </p:blipFill>
        <p:spPr>
          <a:xfrm>
            <a:off x="9144000" y="5325496"/>
            <a:ext cx="812800" cy="812800"/>
          </a:xfrm>
          <a:prstGeom prst="rect">
            <a:avLst/>
          </a:prstGeom>
        </p:spPr>
      </p:pic>
      <p:sp>
        <p:nvSpPr>
          <p:cNvPr id="14" name="Rectangle: Rounded Corners 13">
            <a:extLst>
              <a:ext uri="{FF2B5EF4-FFF2-40B4-BE49-F238E27FC236}">
                <a16:creationId xmlns:a16="http://schemas.microsoft.com/office/drawing/2014/main" id="{3727B6B7-D349-003D-9EFC-2CD644202B95}"/>
              </a:ext>
            </a:extLst>
          </p:cNvPr>
          <p:cNvSpPr/>
          <p:nvPr/>
        </p:nvSpPr>
        <p:spPr>
          <a:xfrm>
            <a:off x="-1970314" y="1755924"/>
            <a:ext cx="1556657" cy="914400"/>
          </a:xfrm>
          <a:prstGeom prst="round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98F6EA8-1791-D65E-957B-FFB7701C51A2}"/>
              </a:ext>
            </a:extLst>
          </p:cNvPr>
          <p:cNvGrpSpPr/>
          <p:nvPr/>
        </p:nvGrpSpPr>
        <p:grpSpPr>
          <a:xfrm>
            <a:off x="6842553" y="2741332"/>
            <a:ext cx="2278107" cy="2308324"/>
            <a:chOff x="6842553" y="2741332"/>
            <a:chExt cx="2278107" cy="2308324"/>
          </a:xfrm>
        </p:grpSpPr>
        <p:sp>
          <p:nvSpPr>
            <p:cNvPr id="13" name="Rectangle: Rounded Corners 12">
              <a:extLst>
                <a:ext uri="{FF2B5EF4-FFF2-40B4-BE49-F238E27FC236}">
                  <a16:creationId xmlns:a16="http://schemas.microsoft.com/office/drawing/2014/main" id="{E3EF6E50-78BD-9C4B-7B2F-684EA3130E2E}"/>
                </a:ext>
              </a:extLst>
            </p:cNvPr>
            <p:cNvSpPr/>
            <p:nvPr/>
          </p:nvSpPr>
          <p:spPr>
            <a:xfrm>
              <a:off x="6878907" y="2741332"/>
              <a:ext cx="2241753" cy="2308324"/>
            </a:xfrm>
            <a:prstGeom prst="round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CD324D-C461-A996-A1B0-B588391847BF}"/>
                </a:ext>
              </a:extLst>
            </p:cNvPr>
            <p:cNvSpPr txBox="1"/>
            <p:nvPr/>
          </p:nvSpPr>
          <p:spPr>
            <a:xfrm>
              <a:off x="6842553" y="3048829"/>
              <a:ext cx="2278107" cy="1477328"/>
            </a:xfrm>
            <a:prstGeom prst="rect">
              <a:avLst/>
            </a:prstGeom>
            <a:noFill/>
          </p:spPr>
          <p:txBody>
            <a:bodyPr wrap="square">
              <a:spAutoFit/>
            </a:bodyPr>
            <a:lstStyle/>
            <a:p>
              <a:pPr marL="18288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Once you have verified that all information is correct, click Save and then Close</a:t>
              </a:r>
            </a:p>
          </p:txBody>
        </p:sp>
      </p:grpSp>
    </p:spTree>
    <p:extLst>
      <p:ext uri="{BB962C8B-B14F-4D97-AF65-F5344CB8AC3E}">
        <p14:creationId xmlns:p14="http://schemas.microsoft.com/office/powerpoint/2010/main" val="269053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33333E-7 -2.59259E-6 L -0.07812 -0.26365 " pathEditMode="relative" rAng="0" ptsTypes="AA">
                                      <p:cBhvr>
                                        <p:cTn id="11" dur="2000" fill="hold"/>
                                        <p:tgtEl>
                                          <p:spTgt spid="10"/>
                                        </p:tgtEl>
                                        <p:attrNameLst>
                                          <p:attrName>ppt_x</p:attrName>
                                          <p:attrName>ppt_y</p:attrName>
                                        </p:attrNameLst>
                                      </p:cBhvr>
                                      <p:rCtr x="-4080" y="-13194"/>
                                    </p:animMotion>
                                  </p:childTnLst>
                                </p:cTn>
                              </p:par>
                            </p:childTnLst>
                          </p:cTn>
                        </p:par>
                        <p:par>
                          <p:cTn id="12" fill="hold">
                            <p:stCondLst>
                              <p:cond delay="2500"/>
                            </p:stCondLst>
                            <p:childTnLst>
                              <p:par>
                                <p:cTn id="13" presetID="1" presetClass="mediacall" presetSubtype="0" fill="hold" nodeType="afterEffect">
                                  <p:stCondLst>
                                    <p:cond delay="0"/>
                                  </p:stCondLst>
                                  <p:childTnLst>
                                    <p:cmd type="call" cmd="playFrom(0.0)">
                                      <p:cBhvr>
                                        <p:cTn id="14" dur="376" fill="hold"/>
                                        <p:tgtEl>
                                          <p:spTgt spid="11"/>
                                        </p:tgtEl>
                                      </p:cBhvr>
                                    </p:cmd>
                                  </p:childTnLst>
                                </p:cTn>
                              </p:par>
                            </p:childTnLst>
                          </p:cTn>
                        </p:par>
                        <p:par>
                          <p:cTn id="15" fill="hold">
                            <p:stCondLst>
                              <p:cond delay="2901"/>
                            </p:stCondLst>
                            <p:childTnLst>
                              <p:par>
                                <p:cTn id="16" presetID="0" presetClass="path" presetSubtype="0" accel="50000" decel="50000" fill="hold" nodeType="afterEffect">
                                  <p:stCondLst>
                                    <p:cond delay="0"/>
                                  </p:stCondLst>
                                  <p:childTnLst>
                                    <p:animMotion origin="layout" path="M -0.07656 -0.26111 L 0.16545 -0.26111 " pathEditMode="relative" ptsTypes="AA">
                                      <p:cBhvr>
                                        <p:cTn id="17" dur="2000" fill="hold"/>
                                        <p:tgtEl>
                                          <p:spTgt spid="10"/>
                                        </p:tgtEl>
                                        <p:attrNameLst>
                                          <p:attrName>ppt_x</p:attrName>
                                          <p:attrName>ppt_y</p:attrName>
                                        </p:attrNameLst>
                                      </p:cBhvr>
                                    </p:animMotion>
                                  </p:childTnLst>
                                </p:cTn>
                              </p:par>
                            </p:childTnLst>
                          </p:cTn>
                        </p:par>
                        <p:par>
                          <p:cTn id="18" fill="hold">
                            <p:stCondLst>
                              <p:cond delay="4901"/>
                            </p:stCondLst>
                            <p:childTnLst>
                              <p:par>
                                <p:cTn id="19" presetID="1" presetClass="mediacall" presetSubtype="0" fill="hold" nodeType="afterEffect">
                                  <p:stCondLst>
                                    <p:cond delay="0"/>
                                  </p:stCondLst>
                                  <p:childTnLst>
                                    <p:cmd type="call" cmd="playFrom(0.0)">
                                      <p:cBhvr>
                                        <p:cTn id="20" dur="4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1F5CA-4804-6595-EF48-9B32FBD9F28C}"/>
              </a:ext>
            </a:extLst>
          </p:cNvPr>
          <p:cNvSpPr/>
          <p:nvPr/>
        </p:nvSpPr>
        <p:spPr>
          <a:xfrm>
            <a:off x="0" y="5584639"/>
            <a:ext cx="9144000" cy="1280160"/>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65C83E5B-6010-A61D-F9B1-CD2DD117F250}"/>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How to Identify Cash Variances</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422A3C40-1545-F80B-D36C-767CC97E0203}"/>
              </a:ext>
            </a:extLst>
          </p:cNvPr>
          <p:cNvSpPr txBox="1">
            <a:spLocks/>
          </p:cNvSpPr>
          <p:nvPr/>
        </p:nvSpPr>
        <p:spPr>
          <a:xfrm>
            <a:off x="419646" y="1171348"/>
            <a:ext cx="8229600" cy="1280161"/>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Review the “Cashier Report” to determine any cash amount difference between the total cash deposit and the cash amount shown in the report.  </a:t>
            </a: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601"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601"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601"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601"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1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A4EB38B-228D-90F5-B089-D9215CEAF7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23" y="2588356"/>
            <a:ext cx="7452164" cy="2755484"/>
          </a:xfrm>
          <a:prstGeom prst="rect">
            <a:avLst/>
          </a:prstGeom>
          <a:ln w="19050">
            <a:solidFill>
              <a:srgbClr val="000000"/>
            </a:solidFill>
          </a:ln>
        </p:spPr>
      </p:pic>
      <p:sp>
        <p:nvSpPr>
          <p:cNvPr id="6" name="Rounded Rectangle 6">
            <a:extLst>
              <a:ext uri="{FF2B5EF4-FFF2-40B4-BE49-F238E27FC236}">
                <a16:creationId xmlns:a16="http://schemas.microsoft.com/office/drawing/2014/main" id="{18F03C6A-EA5D-4139-2680-EDADB105DC90}"/>
              </a:ext>
            </a:extLst>
          </p:cNvPr>
          <p:cNvSpPr/>
          <p:nvPr/>
        </p:nvSpPr>
        <p:spPr>
          <a:xfrm>
            <a:off x="6448098" y="5042936"/>
            <a:ext cx="520427" cy="268012"/>
          </a:xfrm>
          <a:prstGeom prst="roundRect">
            <a:avLst/>
          </a:prstGeom>
          <a:solidFill>
            <a:srgbClr val="FFFFFF">
              <a:alpha val="0"/>
            </a:srgbClr>
          </a:solid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ounded Rectangle 7">
            <a:extLst>
              <a:ext uri="{FF2B5EF4-FFF2-40B4-BE49-F238E27FC236}">
                <a16:creationId xmlns:a16="http://schemas.microsoft.com/office/drawing/2014/main" id="{A9B2B779-A931-DFC3-7434-F825F8141690}"/>
              </a:ext>
            </a:extLst>
          </p:cNvPr>
          <p:cNvSpPr/>
          <p:nvPr/>
        </p:nvSpPr>
        <p:spPr>
          <a:xfrm>
            <a:off x="7068210" y="5042934"/>
            <a:ext cx="520427" cy="268012"/>
          </a:xfrm>
          <a:prstGeom prst="roundRect">
            <a:avLst/>
          </a:prstGeom>
          <a:solidFill>
            <a:srgbClr val="FFFFFF">
              <a:alpha val="0"/>
            </a:srgbClr>
          </a:solid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81E67AC-6A1B-4B4F-B03F-67E3940EE449}"/>
              </a:ext>
            </a:extLst>
          </p:cNvPr>
          <p:cNvSpPr txBox="1"/>
          <p:nvPr/>
        </p:nvSpPr>
        <p:spPr>
          <a:xfrm>
            <a:off x="6258920" y="3273637"/>
            <a:ext cx="1361255" cy="21544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Total Posted   Bank Deposit</a:t>
            </a:r>
          </a:p>
        </p:txBody>
      </p:sp>
      <p:sp>
        <p:nvSpPr>
          <p:cNvPr id="9" name="Rounded Rectangle 8">
            <a:extLst>
              <a:ext uri="{FF2B5EF4-FFF2-40B4-BE49-F238E27FC236}">
                <a16:creationId xmlns:a16="http://schemas.microsoft.com/office/drawing/2014/main" id="{353B378D-887F-4D0D-5057-4D0AA938F627}"/>
              </a:ext>
            </a:extLst>
          </p:cNvPr>
          <p:cNvSpPr/>
          <p:nvPr/>
        </p:nvSpPr>
        <p:spPr>
          <a:xfrm>
            <a:off x="6277966" y="3274904"/>
            <a:ext cx="630623" cy="252256"/>
          </a:xfrm>
          <a:prstGeom prst="roundRect">
            <a:avLst/>
          </a:prstGeom>
          <a:solidFill>
            <a:sysClr val="window" lastClr="FFFFFF">
              <a:lumMod val="95000"/>
              <a:alpha val="0"/>
            </a:sysClr>
          </a:solid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ounded Rectangle 13">
            <a:extLst>
              <a:ext uri="{FF2B5EF4-FFF2-40B4-BE49-F238E27FC236}">
                <a16:creationId xmlns:a16="http://schemas.microsoft.com/office/drawing/2014/main" id="{FA9EF859-C6EE-0F48-84DC-B972B327777B}"/>
              </a:ext>
            </a:extLst>
          </p:cNvPr>
          <p:cNvSpPr/>
          <p:nvPr/>
        </p:nvSpPr>
        <p:spPr>
          <a:xfrm>
            <a:off x="6913176" y="3274904"/>
            <a:ext cx="630623" cy="252256"/>
          </a:xfrm>
          <a:prstGeom prst="roundRect">
            <a:avLst/>
          </a:prstGeom>
          <a:solidFill>
            <a:srgbClr val="FFFFFF">
              <a:alpha val="0"/>
            </a:srgbClr>
          </a:solid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Arrow Connector 11">
            <a:extLst>
              <a:ext uri="{FF2B5EF4-FFF2-40B4-BE49-F238E27FC236}">
                <a16:creationId xmlns:a16="http://schemas.microsoft.com/office/drawing/2014/main" id="{091F1E02-2490-1ECF-4563-25A633FACF25}"/>
              </a:ext>
            </a:extLst>
          </p:cNvPr>
          <p:cNvCxnSpPr>
            <a:cxnSpLocks/>
          </p:cNvCxnSpPr>
          <p:nvPr/>
        </p:nvCxnSpPr>
        <p:spPr>
          <a:xfrm>
            <a:off x="6717095" y="3515567"/>
            <a:ext cx="0" cy="1463040"/>
          </a:xfrm>
          <a:prstGeom prst="straightConnector1">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13" name="Straight Arrow Connector 12">
            <a:extLst>
              <a:ext uri="{FF2B5EF4-FFF2-40B4-BE49-F238E27FC236}">
                <a16:creationId xmlns:a16="http://schemas.microsoft.com/office/drawing/2014/main" id="{4D2D9C4B-6274-2787-4DDF-16CDEB2DF6BE}"/>
              </a:ext>
            </a:extLst>
          </p:cNvPr>
          <p:cNvCxnSpPr>
            <a:cxnSpLocks/>
          </p:cNvCxnSpPr>
          <p:nvPr/>
        </p:nvCxnSpPr>
        <p:spPr>
          <a:xfrm>
            <a:off x="7211399" y="3515567"/>
            <a:ext cx="0" cy="1463040"/>
          </a:xfrm>
          <a:prstGeom prst="straightConnector1">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grpSp>
        <p:nvGrpSpPr>
          <p:cNvPr id="18" name="Group 17">
            <a:extLst>
              <a:ext uri="{FF2B5EF4-FFF2-40B4-BE49-F238E27FC236}">
                <a16:creationId xmlns:a16="http://schemas.microsoft.com/office/drawing/2014/main" id="{18A16E84-2B1A-A619-A6DD-511E219350BF}"/>
              </a:ext>
            </a:extLst>
          </p:cNvPr>
          <p:cNvGrpSpPr/>
          <p:nvPr/>
        </p:nvGrpSpPr>
        <p:grpSpPr>
          <a:xfrm>
            <a:off x="224530" y="5441292"/>
            <a:ext cx="8685151" cy="1425167"/>
            <a:chOff x="224530" y="5441292"/>
            <a:chExt cx="8685151" cy="1425167"/>
          </a:xfrm>
        </p:grpSpPr>
        <p:sp>
          <p:nvSpPr>
            <p:cNvPr id="14" name="Rectangle: Rounded Corners 13">
              <a:extLst>
                <a:ext uri="{FF2B5EF4-FFF2-40B4-BE49-F238E27FC236}">
                  <a16:creationId xmlns:a16="http://schemas.microsoft.com/office/drawing/2014/main" id="{70EF489A-A498-A505-2B75-E62DCCC5E131}"/>
                </a:ext>
              </a:extLst>
            </p:cNvPr>
            <p:cNvSpPr/>
            <p:nvPr/>
          </p:nvSpPr>
          <p:spPr>
            <a:xfrm>
              <a:off x="224530" y="5441292"/>
              <a:ext cx="8685151" cy="1425167"/>
            </a:xfrm>
            <a:prstGeom prst="round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18B95C7-8176-114D-B250-2F33AB6874D8}"/>
                </a:ext>
              </a:extLst>
            </p:cNvPr>
            <p:cNvSpPr txBox="1"/>
            <p:nvPr/>
          </p:nvSpPr>
          <p:spPr>
            <a:xfrm>
              <a:off x="224530" y="5476766"/>
              <a:ext cx="8685150"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“Total Posted” should equal “Bank Deposit.” If it does not:</a:t>
              </a:r>
            </a:p>
            <a:p>
              <a:pPr marL="457177" marR="0" lvl="0" indent="-457177" algn="l" defTabSz="914400" rtl="0" eaLnBrk="1" fontAlgn="auto" latinLnBrk="0" hangingPunct="1">
                <a:lnSpc>
                  <a:spcPct val="100000"/>
                </a:lnSpc>
                <a:spcBef>
                  <a:spcPts val="601"/>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Attempt to resolve the discrepancy first</a:t>
              </a:r>
            </a:p>
            <a:p>
              <a:pPr marL="457177" marR="0" lvl="0" indent="-457177" algn="l" defTabSz="914400" rtl="0" eaLnBrk="1" fontAlgn="auto" latinLnBrk="0" hangingPunct="1">
                <a:lnSpc>
                  <a:spcPct val="100000"/>
                </a:lnSpc>
                <a:spcBef>
                  <a:spcPts val="601"/>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 explanation is required when discrepancy cannot be resolved</a:t>
              </a:r>
            </a:p>
          </p:txBody>
        </p:sp>
      </p:grpSp>
    </p:spTree>
    <p:extLst>
      <p:ext uri="{BB962C8B-B14F-4D97-AF65-F5344CB8AC3E}">
        <p14:creationId xmlns:p14="http://schemas.microsoft.com/office/powerpoint/2010/main" val="418937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B5F51C-74F7-D8AC-B071-1F3EE0B8529E}"/>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Cash Variances Explanation Memo</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5" name="Content Placeholder 2">
            <a:extLst>
              <a:ext uri="{FF2B5EF4-FFF2-40B4-BE49-F238E27FC236}">
                <a16:creationId xmlns:a16="http://schemas.microsoft.com/office/drawing/2014/main" id="{AFE9158A-3762-BF98-1EBB-6171417B4907}"/>
              </a:ext>
            </a:extLst>
          </p:cNvPr>
          <p:cNvSpPr txBox="1">
            <a:spLocks/>
          </p:cNvSpPr>
          <p:nvPr/>
        </p:nvSpPr>
        <p:spPr>
          <a:xfrm>
            <a:off x="457200" y="1182192"/>
            <a:ext cx="8229600" cy="1925152"/>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The FSM will explain all cash variances in the bank memo section of the CMS deposit record. First step is to identify if the variance is due to adult or student sale (the use of “customer” is not specific enough).</a:t>
            </a:r>
          </a:p>
        </p:txBody>
      </p:sp>
      <p:pic>
        <p:nvPicPr>
          <p:cNvPr id="6" name="Picture 5">
            <a:extLst>
              <a:ext uri="{FF2B5EF4-FFF2-40B4-BE49-F238E27FC236}">
                <a16:creationId xmlns:a16="http://schemas.microsoft.com/office/drawing/2014/main" id="{5993F6D0-1578-B0B0-48C1-F11DE64523C3}"/>
              </a:ext>
            </a:extLst>
          </p:cNvPr>
          <p:cNvPicPr>
            <a:picLocks noChangeAspect="1"/>
          </p:cNvPicPr>
          <p:nvPr/>
        </p:nvPicPr>
        <p:blipFill rotWithShape="1">
          <a:blip r:embed="rId3"/>
          <a:srcRect t="78537" r="19755"/>
          <a:stretch/>
        </p:blipFill>
        <p:spPr>
          <a:xfrm>
            <a:off x="872516" y="5359492"/>
            <a:ext cx="7398968" cy="1349054"/>
          </a:xfrm>
          <a:prstGeom prst="rect">
            <a:avLst/>
          </a:prstGeom>
          <a:ln w="9525">
            <a:solidFill>
              <a:srgbClr val="000000"/>
            </a:solidFill>
          </a:ln>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2719BC38-2360-E2D5-AABB-E67507BBBEAA}"/>
              </a:ext>
            </a:extLst>
          </p:cNvPr>
          <p:cNvSpPr txBox="1">
            <a:spLocks/>
          </p:cNvSpPr>
          <p:nvPr/>
        </p:nvSpPr>
        <p:spPr>
          <a:xfrm>
            <a:off x="752168" y="3059169"/>
            <a:ext cx="8229600" cy="1925152"/>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457200"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Confirm that explanation includes all cash variances</a:t>
            </a:r>
          </a:p>
          <a:p>
            <a:pPr marL="914354" marR="0" lvl="2" indent="-274306" algn="l" defTabSz="457177" rtl="0" eaLnBrk="1" fontAlgn="auto" latinLnBrk="0" hangingPunct="1">
              <a:lnSpc>
                <a:spcPct val="100000"/>
              </a:lnSpc>
              <a:spcBef>
                <a:spcPts val="0"/>
              </a:spcBef>
              <a:spcAft>
                <a:spcPts val="601"/>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If there is more than one reason for variance, FSM will enter multiple explanations in CMS memo box</a:t>
            </a:r>
          </a:p>
          <a:p>
            <a:pPr marL="914354" marR="0" lvl="2" indent="-274306" algn="l" defTabSz="457177" rtl="0" eaLnBrk="1" fontAlgn="auto" latinLnBrk="0" hangingPunct="1">
              <a:lnSpc>
                <a:spcPct val="100000"/>
              </a:lnSpc>
              <a:spcBef>
                <a:spcPts val="0"/>
              </a:spcBef>
              <a:spcAft>
                <a:spcPts val="601"/>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FSM will confirm dollar amount explained equals the total amount of the variance that appears in CMS</a:t>
            </a:r>
          </a:p>
        </p:txBody>
      </p:sp>
    </p:spTree>
    <p:extLst>
      <p:ext uri="{BB962C8B-B14F-4D97-AF65-F5344CB8AC3E}">
        <p14:creationId xmlns:p14="http://schemas.microsoft.com/office/powerpoint/2010/main" val="979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CA698-34E0-36CD-50C3-178A3F57B10D}"/>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Acceptable Cash Variances Memo</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0C31FFA5-5C3E-A997-36F0-929DE08AE28C}"/>
              </a:ext>
            </a:extLst>
          </p:cNvPr>
          <p:cNvSpPr txBox="1">
            <a:spLocks/>
          </p:cNvSpPr>
          <p:nvPr/>
        </p:nvSpPr>
        <p:spPr>
          <a:xfrm>
            <a:off x="775821" y="1790833"/>
            <a:ext cx="7906871" cy="4525963"/>
          </a:xfrm>
          <a:prstGeom prst="rect">
            <a:avLst/>
          </a:prstGeom>
        </p:spPr>
        <p:txBody>
          <a:bodyPr vert="horz" lIns="91440" tIns="45720" rIns="91440" bIns="45720" rtlCol="0" anchor="t">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456565"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“Surplus of .50¢ due to Adult sale; customer forgot change” </a:t>
            </a:r>
            <a:endParaRPr kumimoji="0" lang="en-US" sz="2601" b="0" i="0" u="none" strike="noStrike" kern="1200" cap="none" spc="0" normalizeH="0" baseline="0" noProof="0">
              <a:ln>
                <a:noFill/>
              </a:ln>
              <a:solidFill>
                <a:srgbClr val="000000"/>
              </a:solidFill>
              <a:effectLst/>
              <a:uLnTx/>
              <a:uFillTx/>
              <a:latin typeface="Calibri"/>
              <a:ea typeface="+mn-ea"/>
              <a:cs typeface="+mn-cs"/>
            </a:endParaRPr>
          </a:p>
          <a:p>
            <a:pPr marL="457200" marR="0" lvl="1" indent="-456565"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“Adult left $2.00 in change and student left .50¢”</a:t>
            </a:r>
            <a:endParaRPr kumimoji="0" lang="en-US" sz="2800" b="0" i="0" u="none" strike="noStrike" kern="1200" cap="none" spc="0" normalizeH="0" baseline="0" noProof="0">
              <a:ln>
                <a:noFill/>
              </a:ln>
              <a:solidFill>
                <a:srgbClr val="000000"/>
              </a:solidFill>
              <a:effectLst/>
              <a:uLnTx/>
              <a:uFillTx/>
              <a:latin typeface="Calibri"/>
              <a:ea typeface="+mn-ea"/>
              <a:cs typeface="Calibri"/>
            </a:endParaRPr>
          </a:p>
          <a:p>
            <a:pPr marL="457200" marR="0" lvl="1" indent="-456565"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“$100 overage from adult catering invoice #345678, sales tax $9”</a:t>
            </a:r>
            <a:endParaRPr kumimoji="0" lang="en-US" sz="2800" b="0" i="0" u="none" strike="noStrike" kern="1200" cap="none" spc="0" normalizeH="0" baseline="0" noProof="0">
              <a:ln>
                <a:noFill/>
              </a:ln>
              <a:solidFill>
                <a:srgbClr val="000000"/>
              </a:solidFill>
              <a:effectLst/>
              <a:uLnTx/>
              <a:uFillTx/>
              <a:latin typeface="Calibri"/>
              <a:ea typeface="+mn-ea"/>
              <a:cs typeface="Calibri"/>
            </a:endParaRPr>
          </a:p>
          <a:p>
            <a:pPr marL="457200" marR="0" lvl="1" indent="-456565"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“Catering invoice #345679 in the amount of $20 for adult catering service, check #3486 received”</a:t>
            </a: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4" name="Content Placeholder 2">
            <a:extLst>
              <a:ext uri="{FF2B5EF4-FFF2-40B4-BE49-F238E27FC236}">
                <a16:creationId xmlns:a16="http://schemas.microsoft.com/office/drawing/2014/main" id="{7417309B-2281-FF08-3FC8-F5835B4CA70F}"/>
              </a:ext>
            </a:extLst>
          </p:cNvPr>
          <p:cNvSpPr txBox="1">
            <a:spLocks/>
          </p:cNvSpPr>
          <p:nvPr/>
        </p:nvSpPr>
        <p:spPr>
          <a:xfrm>
            <a:off x="368710" y="1223022"/>
            <a:ext cx="7906871" cy="565841"/>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23" marR="0" lvl="1" indent="0" algn="l" defTabSz="457177"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Examples of sufficient memos:</a:t>
            </a:r>
          </a:p>
        </p:txBody>
      </p:sp>
    </p:spTree>
    <p:extLst>
      <p:ext uri="{BB962C8B-B14F-4D97-AF65-F5344CB8AC3E}">
        <p14:creationId xmlns:p14="http://schemas.microsoft.com/office/powerpoint/2010/main" val="2279645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993BC-DD4B-539A-9CDB-F2872373C057}"/>
              </a:ext>
            </a:extLst>
          </p:cNvPr>
          <p:cNvSpPr txBox="1">
            <a:spLocks/>
          </p:cNvSpPr>
          <p:nvPr/>
        </p:nvSpPr>
        <p:spPr>
          <a:xfrm>
            <a:off x="457200" y="365760"/>
            <a:ext cx="9181899" cy="857252"/>
          </a:xfrm>
          <a:prstGeom prst="rect">
            <a:avLst/>
          </a:prstGeom>
        </p:spPr>
        <p:txBody>
          <a:bodyPr vert="horz" lIns="91440" tIns="45720" rIns="91440" bIns="45720" rtlCol="0" anchor="t" anchorCtr="0">
            <a:noAutofit/>
          </a:bodyPr>
          <a:lstStyle>
            <a:lvl1pPr algn="l" defTabSz="342882" rtl="0" eaLnBrk="1" latinLnBrk="0" hangingPunct="1">
              <a:spcBef>
                <a:spcPct val="0"/>
              </a:spcBef>
              <a:buNone/>
              <a:defRPr sz="3001" b="1" kern="1200">
                <a:solidFill>
                  <a:srgbClr val="000000"/>
                </a:solidFill>
                <a:latin typeface="+mj-lt"/>
                <a:ea typeface="+mj-ea"/>
                <a:cs typeface="+mj-cs"/>
              </a:defRPr>
            </a:lvl1pPr>
          </a:lstStyle>
          <a:p>
            <a:pPr marL="0" marR="0" lvl="0" indent="0" algn="l" defTabSz="34288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Unacceptable Memos</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4433368-5139-DFB2-1706-A5FF554E142C}"/>
              </a:ext>
            </a:extLst>
          </p:cNvPr>
          <p:cNvSpPr txBox="1">
            <a:spLocks/>
          </p:cNvSpPr>
          <p:nvPr/>
        </p:nvSpPr>
        <p:spPr>
          <a:xfrm>
            <a:off x="694010" y="1160111"/>
            <a:ext cx="3471111" cy="914400"/>
          </a:xfrm>
          <a:prstGeom prst="roundRect">
            <a:avLst/>
          </a:prstGeom>
          <a:solidFill>
            <a:srgbClr val="FAC090"/>
          </a:solidFill>
        </p:spPr>
        <p:txBody>
          <a:bodyPr vert="horz" lIns="91440" tIns="45720" rIns="91440" bIns="45720" rtlCol="0">
            <a:noAutofit/>
          </a:bodyPr>
          <a:lstStyle>
            <a:lvl1pPr marL="0" indent="0" algn="l" defTabSz="342882" rtl="0" eaLnBrk="1" latinLnBrk="0" hangingPunct="1">
              <a:spcBef>
                <a:spcPts val="0"/>
              </a:spcBef>
              <a:spcAft>
                <a:spcPts val="751"/>
              </a:spcAft>
              <a:buFont typeface="Wingdings" panose="05000000000000000000" pitchFamily="2" charset="2"/>
              <a:buNone/>
              <a:defRPr sz="2100" b="0" kern="1200">
                <a:solidFill>
                  <a:srgbClr val="000000"/>
                </a:solidFill>
                <a:latin typeface="+mn-lt"/>
                <a:ea typeface="+mn-ea"/>
                <a:cs typeface="+mn-cs"/>
              </a:defRPr>
            </a:lvl1pPr>
            <a:lvl2pPr marL="428604" indent="-214303" algn="l" defTabSz="342882" rtl="0" eaLnBrk="1" latinLnBrk="0" hangingPunct="1">
              <a:spcBef>
                <a:spcPct val="20000"/>
              </a:spcBef>
              <a:buFont typeface="Wingdings" panose="05000000000000000000" pitchFamily="2" charset="2"/>
              <a:buChar char="Ø"/>
              <a:defRPr sz="1951" kern="1200">
                <a:solidFill>
                  <a:srgbClr val="000000"/>
                </a:solidFill>
                <a:latin typeface="+mn-lt"/>
                <a:ea typeface="+mn-ea"/>
                <a:cs typeface="+mn-cs"/>
              </a:defRPr>
            </a:lvl2pPr>
            <a:lvl3pPr marL="685767" indent="-171442" algn="l" defTabSz="342882" rtl="0" eaLnBrk="1" latinLnBrk="0" hangingPunct="1">
              <a:spcBef>
                <a:spcPct val="20000"/>
              </a:spcBef>
              <a:buFont typeface="Arial"/>
              <a:buChar char="•"/>
              <a:defRPr sz="1801" kern="1200">
                <a:solidFill>
                  <a:srgbClr val="000000"/>
                </a:solidFill>
                <a:latin typeface="+mn-lt"/>
                <a:ea typeface="+mn-ea"/>
                <a:cs typeface="+mn-cs"/>
              </a:defRPr>
            </a:lvl3pPr>
            <a:lvl4pPr marL="1028649" indent="-171442" algn="l" defTabSz="342882" rtl="0" eaLnBrk="1" latinLnBrk="0" hangingPunct="1">
              <a:spcBef>
                <a:spcPct val="20000"/>
              </a:spcBef>
              <a:buFont typeface="Arial"/>
              <a:buChar char="–"/>
              <a:defRPr sz="1652" kern="1200">
                <a:solidFill>
                  <a:srgbClr val="000000"/>
                </a:solidFill>
                <a:latin typeface="+mn-lt"/>
                <a:ea typeface="+mn-ea"/>
                <a:cs typeface="+mn-cs"/>
              </a:defRPr>
            </a:lvl4pPr>
            <a:lvl5pPr marL="1371531" indent="-171442" algn="l" defTabSz="342882" rtl="0" eaLnBrk="1" latinLnBrk="0" hangingPunct="1">
              <a:spcBef>
                <a:spcPct val="20000"/>
              </a:spcBef>
              <a:buFont typeface="Arial"/>
              <a:buChar char="»"/>
              <a:defRPr sz="1500" kern="1200">
                <a:solidFill>
                  <a:srgbClr val="000000"/>
                </a:solidFill>
                <a:latin typeface="+mn-lt"/>
                <a:ea typeface="+mn-ea"/>
                <a:cs typeface="+mn-cs"/>
              </a:defRPr>
            </a:lvl5pPr>
            <a:lvl6pPr marL="1885856"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40"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4"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8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Examples of Unacceptable Memos</a:t>
            </a:r>
          </a:p>
          <a:p>
            <a:pPr marL="0" marR="0" lvl="0" indent="0" algn="ctr" defTabSz="342882"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24" marR="0" lvl="2" indent="-342882" algn="ctr" defTabSz="342882"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24" marR="0" lvl="2" indent="-342882" algn="ctr" defTabSz="342882"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24" marR="0" lvl="2" indent="-342882" algn="ctr" defTabSz="342882"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AF10615-9846-7B48-607A-49DEF12EFED0}"/>
              </a:ext>
            </a:extLst>
          </p:cNvPr>
          <p:cNvSpPr txBox="1"/>
          <p:nvPr/>
        </p:nvSpPr>
        <p:spPr>
          <a:xfrm>
            <a:off x="4796855" y="2267170"/>
            <a:ext cx="3995929" cy="919401"/>
          </a:xfrm>
          <a:prstGeom prst="roundRect">
            <a:avLst/>
          </a:prstGeom>
          <a:solidFill>
            <a:srgbClr val="C3D69B"/>
          </a:solidFill>
          <a:ln>
            <a:noFill/>
          </a:ln>
        </p:spPr>
        <p:txBody>
          <a:bodyPr wrap="square" rtlCol="0">
            <a:spAutoFit/>
          </a:bodyPr>
          <a:lstStyle/>
          <a:p>
            <a:pPr marL="0" marR="0" lvl="2" indent="0" algn="ctr" defTabSz="342882" eaLnBrk="1" fontAlgn="auto" latinLnBrk="0" hangingPunct="1">
              <a:lnSpc>
                <a:spcPct val="100000"/>
              </a:lnSpc>
              <a:spcBef>
                <a:spcPts val="0"/>
              </a:spcBef>
              <a:spcAft>
                <a:spcPts val="452"/>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 specific such as student or adult sales related</a:t>
            </a:r>
          </a:p>
        </p:txBody>
      </p:sp>
      <p:sp>
        <p:nvSpPr>
          <p:cNvPr id="5" name="TextBox 4">
            <a:extLst>
              <a:ext uri="{FF2B5EF4-FFF2-40B4-BE49-F238E27FC236}">
                <a16:creationId xmlns:a16="http://schemas.microsoft.com/office/drawing/2014/main" id="{0374BE83-5075-C9B2-020C-6DF218EA9C86}"/>
              </a:ext>
            </a:extLst>
          </p:cNvPr>
          <p:cNvSpPr txBox="1"/>
          <p:nvPr/>
        </p:nvSpPr>
        <p:spPr>
          <a:xfrm>
            <a:off x="4796855" y="3451737"/>
            <a:ext cx="3977641" cy="919401"/>
          </a:xfrm>
          <a:prstGeom prst="roundRect">
            <a:avLst/>
          </a:prstGeom>
          <a:solidFill>
            <a:srgbClr val="C3D69B"/>
          </a:solidFill>
        </p:spPr>
        <p:txBody>
          <a:bodyPr wrap="square" rtlCol="0">
            <a:spAutoFit/>
          </a:bodyPr>
          <a:lstStyle/>
          <a:p>
            <a:pPr marL="0" marR="0" lvl="2" indent="0" algn="ctr" defTabSz="342882" eaLnBrk="1" fontAlgn="auto" latinLnBrk="0" hangingPunct="1">
              <a:lnSpc>
                <a:spcPct val="100000"/>
              </a:lnSpc>
              <a:spcBef>
                <a:spcPts val="0"/>
              </a:spcBef>
              <a:spcAft>
                <a:spcPts val="452"/>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Customer</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is ambiguous, specify student or adult</a:t>
            </a:r>
          </a:p>
        </p:txBody>
      </p:sp>
      <p:sp>
        <p:nvSpPr>
          <p:cNvPr id="6" name="TextBox 5">
            <a:extLst>
              <a:ext uri="{FF2B5EF4-FFF2-40B4-BE49-F238E27FC236}">
                <a16:creationId xmlns:a16="http://schemas.microsoft.com/office/drawing/2014/main" id="{B788F1D3-2EE0-EED6-A2B3-44B3B5187B56}"/>
              </a:ext>
            </a:extLst>
          </p:cNvPr>
          <p:cNvSpPr txBox="1"/>
          <p:nvPr/>
        </p:nvSpPr>
        <p:spPr>
          <a:xfrm>
            <a:off x="4789588" y="4636047"/>
            <a:ext cx="3977641" cy="510778"/>
          </a:xfrm>
          <a:prstGeom prst="roundRect">
            <a:avLst/>
          </a:prstGeom>
          <a:solidFill>
            <a:srgbClr val="C3D69B"/>
          </a:solidFill>
        </p:spPr>
        <p:txBody>
          <a:bodyPr wrap="square" rtlCol="0">
            <a:spAutoFit/>
          </a:bodyPr>
          <a:lstStyle/>
          <a:p>
            <a:pPr marL="0" marR="0" lvl="2" indent="0" algn="ctr" defTabSz="342882" eaLnBrk="1" fontAlgn="auto" latinLnBrk="0" hangingPunct="1">
              <a:lnSpc>
                <a:spcPct val="100000"/>
              </a:lnSpc>
              <a:spcBef>
                <a:spcPts val="0"/>
              </a:spcBef>
              <a:spcAft>
                <a:spcPts val="452"/>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Unable to understand </a:t>
            </a:r>
          </a:p>
        </p:txBody>
      </p:sp>
      <p:sp>
        <p:nvSpPr>
          <p:cNvPr id="7" name="TextBox 6">
            <a:extLst>
              <a:ext uri="{FF2B5EF4-FFF2-40B4-BE49-F238E27FC236}">
                <a16:creationId xmlns:a16="http://schemas.microsoft.com/office/drawing/2014/main" id="{C9733CCC-6193-7A41-F452-B791099AC9AC}"/>
              </a:ext>
            </a:extLst>
          </p:cNvPr>
          <p:cNvSpPr txBox="1"/>
          <p:nvPr/>
        </p:nvSpPr>
        <p:spPr>
          <a:xfrm>
            <a:off x="4771300" y="5420247"/>
            <a:ext cx="3995929" cy="1328023"/>
          </a:xfrm>
          <a:prstGeom prst="roundRect">
            <a:avLst/>
          </a:prstGeom>
          <a:solidFill>
            <a:srgbClr val="C3D69B"/>
          </a:solidFill>
        </p:spPr>
        <p:txBody>
          <a:bodyPr wrap="square" rtlCol="0">
            <a:spAutoFit/>
          </a:bodyPr>
          <a:lstStyle/>
          <a:p>
            <a:pPr marL="0" marR="0" lvl="2" indent="0" algn="ctr" defTabSz="342882" eaLnBrk="1" fontAlgn="auto" latinLnBrk="0" hangingPunct="1">
              <a:lnSpc>
                <a:spcPct val="100000"/>
              </a:lnSpc>
              <a:spcBef>
                <a:spcPts val="0"/>
              </a:spcBef>
              <a:spcAft>
                <a:spcPts val="452"/>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Not specific enough, specify if the error source is related to student or adult sales </a:t>
            </a:r>
          </a:p>
        </p:txBody>
      </p:sp>
      <p:sp>
        <p:nvSpPr>
          <p:cNvPr id="8" name="TextBox 7">
            <a:extLst>
              <a:ext uri="{FF2B5EF4-FFF2-40B4-BE49-F238E27FC236}">
                <a16:creationId xmlns:a16="http://schemas.microsoft.com/office/drawing/2014/main" id="{7991C0D6-72CF-61E1-26CD-2146187E6025}"/>
              </a:ext>
            </a:extLst>
          </p:cNvPr>
          <p:cNvSpPr txBox="1"/>
          <p:nvPr/>
        </p:nvSpPr>
        <p:spPr>
          <a:xfrm>
            <a:off x="340163" y="5420247"/>
            <a:ext cx="4178809" cy="510778"/>
          </a:xfrm>
          <a:prstGeom prst="roundRect">
            <a:avLst/>
          </a:prstGeom>
          <a:solidFill>
            <a:srgbClr val="FAC090"/>
          </a:solidFill>
        </p:spPr>
        <p:txBody>
          <a:bodyPr wrap="square" rtlCol="0">
            <a:spAutoFit/>
          </a:bodyPr>
          <a:lstStyle/>
          <a:p>
            <a:pPr marL="0" marR="0" lvl="1" indent="0" algn="ctr" defTabSz="342882" eaLnBrk="1" fontAlgn="auto" latinLnBrk="0" hangingPunct="1">
              <a:lnSpc>
                <a:spcPct val="100000"/>
              </a:lnSpc>
              <a:spcBef>
                <a:spcPts val="0"/>
              </a:spcBef>
              <a:spcAft>
                <a:spcPts val="452"/>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“Cashier error”  </a:t>
            </a:r>
          </a:p>
        </p:txBody>
      </p:sp>
      <p:sp>
        <p:nvSpPr>
          <p:cNvPr id="9" name="TextBox 8">
            <a:extLst>
              <a:ext uri="{FF2B5EF4-FFF2-40B4-BE49-F238E27FC236}">
                <a16:creationId xmlns:a16="http://schemas.microsoft.com/office/drawing/2014/main" id="{0BE2A5E9-EF5B-A2AE-4064-6B5B53FECFDF}"/>
              </a:ext>
            </a:extLst>
          </p:cNvPr>
          <p:cNvSpPr txBox="1"/>
          <p:nvPr/>
        </p:nvSpPr>
        <p:spPr>
          <a:xfrm>
            <a:off x="340162" y="4636047"/>
            <a:ext cx="4178809" cy="510778"/>
          </a:xfrm>
          <a:prstGeom prst="roundRect">
            <a:avLst/>
          </a:prstGeom>
          <a:solidFill>
            <a:srgbClr val="FAC090"/>
          </a:solidFill>
        </p:spPr>
        <p:txBody>
          <a:bodyPr wrap="square" rtlCol="0">
            <a:spAutoFit/>
          </a:bodyPr>
          <a:lstStyle/>
          <a:p>
            <a:pPr marL="0" marR="0" lvl="1" indent="0" algn="ctr" defTabSz="342882" eaLnBrk="1" fontAlgn="auto" latinLnBrk="0" hangingPunct="1">
              <a:lnSpc>
                <a:spcPct val="100000"/>
              </a:lnSpc>
              <a:spcBef>
                <a:spcPts val="0"/>
              </a:spcBef>
              <a:spcAft>
                <a:spcPts val="452"/>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“6-8 B-F-0 R-6 L-F-0 R-10” </a:t>
            </a:r>
          </a:p>
        </p:txBody>
      </p:sp>
      <p:sp>
        <p:nvSpPr>
          <p:cNvPr id="10" name="TextBox 9">
            <a:extLst>
              <a:ext uri="{FF2B5EF4-FFF2-40B4-BE49-F238E27FC236}">
                <a16:creationId xmlns:a16="http://schemas.microsoft.com/office/drawing/2014/main" id="{813EA04F-4156-B546-DE6B-01918386F649}"/>
              </a:ext>
            </a:extLst>
          </p:cNvPr>
          <p:cNvSpPr txBox="1"/>
          <p:nvPr/>
        </p:nvSpPr>
        <p:spPr>
          <a:xfrm>
            <a:off x="345061" y="3451737"/>
            <a:ext cx="4178809" cy="919401"/>
          </a:xfrm>
          <a:prstGeom prst="roundRect">
            <a:avLst/>
          </a:prstGeom>
          <a:solidFill>
            <a:srgbClr val="FAC090"/>
          </a:solidFill>
        </p:spPr>
        <p:txBody>
          <a:bodyPr wrap="square" rtlCol="0">
            <a:spAutoFit/>
          </a:bodyPr>
          <a:lstStyle/>
          <a:p>
            <a:pPr marL="0" marR="0" lvl="1" indent="0" algn="ctr" defTabSz="342882" eaLnBrk="1" fontAlgn="auto" latinLnBrk="0" hangingPunct="1">
              <a:lnSpc>
                <a:spcPct val="100000"/>
              </a:lnSpc>
              <a:spcBef>
                <a:spcPts val="0"/>
              </a:spcBef>
              <a:spcAft>
                <a:spcPts val="452"/>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cents over, customer left extra change” </a:t>
            </a:r>
          </a:p>
        </p:txBody>
      </p:sp>
      <p:sp>
        <p:nvSpPr>
          <p:cNvPr id="11" name="TextBox 10">
            <a:extLst>
              <a:ext uri="{FF2B5EF4-FFF2-40B4-BE49-F238E27FC236}">
                <a16:creationId xmlns:a16="http://schemas.microsoft.com/office/drawing/2014/main" id="{B1F3E1D0-5636-D91A-3EC4-378A87AFD427}"/>
              </a:ext>
            </a:extLst>
          </p:cNvPr>
          <p:cNvSpPr txBox="1"/>
          <p:nvPr/>
        </p:nvSpPr>
        <p:spPr>
          <a:xfrm>
            <a:off x="351216" y="2449032"/>
            <a:ext cx="4178809" cy="510778"/>
          </a:xfrm>
          <a:prstGeom prst="roundRect">
            <a:avLst/>
          </a:prstGeom>
          <a:solidFill>
            <a:srgbClr val="FAC090"/>
          </a:solidFill>
        </p:spPr>
        <p:txBody>
          <a:bodyPr wrap="square" rtlCol="0">
            <a:spAutoFit/>
          </a:bodyPr>
          <a:lstStyle/>
          <a:p>
            <a:pPr marL="0" marR="0" lvl="1" indent="0" algn="ctr" defTabSz="342882" eaLnBrk="1" fontAlgn="auto" latinLnBrk="0" hangingPunct="1">
              <a:lnSpc>
                <a:spcPct val="100000"/>
              </a:lnSpc>
              <a:spcBef>
                <a:spcPts val="0"/>
              </a:spcBef>
              <a:spcAft>
                <a:spcPts val="452"/>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“Miscounted over by 10 cents”</a:t>
            </a:r>
          </a:p>
        </p:txBody>
      </p:sp>
      <p:sp>
        <p:nvSpPr>
          <p:cNvPr id="12" name="Content Placeholder 2">
            <a:extLst>
              <a:ext uri="{FF2B5EF4-FFF2-40B4-BE49-F238E27FC236}">
                <a16:creationId xmlns:a16="http://schemas.microsoft.com/office/drawing/2014/main" id="{EE65CC2A-0A01-7E8E-13F5-789CFBCDBDCA}"/>
              </a:ext>
            </a:extLst>
          </p:cNvPr>
          <p:cNvSpPr txBox="1">
            <a:spLocks/>
          </p:cNvSpPr>
          <p:nvPr/>
        </p:nvSpPr>
        <p:spPr>
          <a:xfrm>
            <a:off x="5021956" y="1169255"/>
            <a:ext cx="3438144" cy="896112"/>
          </a:xfrm>
          <a:prstGeom prst="roundRect">
            <a:avLst/>
          </a:prstGeom>
          <a:solidFill>
            <a:srgbClr val="9BBB59">
              <a:lumMod val="60000"/>
              <a:lumOff val="40000"/>
            </a:srgbClr>
          </a:solidFill>
        </p:spPr>
        <p:txBody>
          <a:bodyPr vert="horz" lIns="68580" tIns="34292" rIns="68580" bIns="34292" rtlCol="0">
            <a:noAutofit/>
          </a:bodyPr>
          <a:lstStyle>
            <a:lvl1pPr marL="0" indent="0" algn="l" defTabSz="457200" rtl="0" eaLnBrk="1" latinLnBrk="0" hangingPunct="1">
              <a:spcBef>
                <a:spcPts val="0"/>
              </a:spcBef>
              <a:spcAft>
                <a:spcPts val="1000"/>
              </a:spcAft>
              <a:buFont typeface="Wingdings" panose="05000000000000000000" pitchFamily="2" charset="2"/>
              <a:buNone/>
              <a:defRPr sz="28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22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4288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Reason for Unacceptability </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D686297-EAE4-DAC2-01E1-C80B75A6FBF8}"/>
              </a:ext>
            </a:extLst>
          </p:cNvPr>
          <p:cNvSpPr/>
          <p:nvPr/>
        </p:nvSpPr>
        <p:spPr>
          <a:xfrm rot="5400000" flipV="1">
            <a:off x="1872776" y="3903242"/>
            <a:ext cx="5577840" cy="45719"/>
          </a:xfrm>
          <a:prstGeom prst="rect">
            <a:avLst/>
          </a:prstGeom>
          <a:solidFill>
            <a:srgbClr val="4BACC6">
              <a:lumMod val="50000"/>
            </a:srgbClr>
          </a:solidFill>
          <a:ln w="2857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882"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E1C85C7F-3FC1-18A9-1509-61BBACCEEAD5}"/>
              </a:ext>
            </a:extLst>
          </p:cNvPr>
          <p:cNvSpPr/>
          <p:nvPr/>
        </p:nvSpPr>
        <p:spPr>
          <a:xfrm>
            <a:off x="312732" y="2138402"/>
            <a:ext cx="8412480" cy="45721"/>
          </a:xfrm>
          <a:prstGeom prst="rect">
            <a:avLst/>
          </a:prstGeom>
          <a:solidFill>
            <a:srgbClr val="4BACC6">
              <a:lumMod val="50000"/>
            </a:srgbClr>
          </a:solidFill>
          <a:ln w="2857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882"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70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B2740-D017-E51D-63AF-9CB1BF1A4DFC}"/>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Depositing </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A9A9839-5884-9BCC-8704-90D0A620C169}"/>
              </a:ext>
            </a:extLst>
          </p:cNvPr>
          <p:cNvSpPr txBox="1">
            <a:spLocks/>
          </p:cNvSpPr>
          <p:nvPr/>
        </p:nvSpPr>
        <p:spPr>
          <a:xfrm>
            <a:off x="4728921" y="2008955"/>
            <a:ext cx="4157256" cy="4354293"/>
          </a:xfrm>
          <a:prstGeom prst="roundRect">
            <a:avLst/>
          </a:prstGeom>
          <a:solidFill>
            <a:srgbClr val="C3D69B"/>
          </a:solidFill>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Must be entered into CMS on the </a:t>
            </a: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offsite CMS-ID </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must match the deposit slip used for the </a:t>
            </a: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offsite</a:t>
            </a:r>
          </a:p>
          <a:p>
            <a:pPr marL="640048" marR="0" lvl="1" indent="-457177" algn="l" defTabSz="457177" rtl="0" eaLnBrk="1" fontAlgn="auto" latinLnBrk="0" hangingPunct="1">
              <a:lnSpc>
                <a:spcPct val="100000"/>
              </a:lnSpc>
              <a:spcBef>
                <a:spcPts val="0"/>
              </a:spcBef>
              <a:spcAft>
                <a:spcPts val="601"/>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Use the dropdown box in CMS to select the Offsite deposit record </a:t>
            </a:r>
          </a:p>
          <a:p>
            <a:pPr marL="1097225" marR="0" lvl="2" indent="-457177" algn="l" defTabSz="457177" rtl="0" eaLnBrk="1" fontAlgn="auto" latinLnBrk="0" hangingPunct="1">
              <a:lnSpc>
                <a:spcPct val="100000"/>
              </a:lnSpc>
              <a:spcBef>
                <a:spcPts val="0"/>
              </a:spcBef>
              <a:spcAft>
                <a:spcPts val="601"/>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 not report under main site</a:t>
            </a:r>
          </a:p>
          <a:p>
            <a:pPr marL="1097225" marR="0" lvl="2" indent="-457177" algn="l" defTabSz="457177" rtl="0" eaLnBrk="1" fontAlgn="auto" latinLnBrk="0" hangingPunct="1">
              <a:lnSpc>
                <a:spcPct val="100000"/>
              </a:lnSpc>
              <a:spcBef>
                <a:spcPts val="0"/>
              </a:spcBef>
              <a:spcAft>
                <a:spcPts val="601"/>
              </a:spcAft>
              <a:buClrTx/>
              <a:buSzTx/>
              <a:buFont typeface="Arial" panose="020B0604020202020204" pitchFamily="34" charset="0"/>
              <a:buChar char="•"/>
              <a:tabLst/>
              <a:defRPr/>
            </a:pPr>
            <a:endParaRPr lang="en-US" sz="2200" dirty="0">
              <a:latin typeface="Calibri" panose="020F0502020204030204" pitchFamily="34" charset="0"/>
              <a:ea typeface="Calibri" panose="020F0502020204030204" pitchFamily="34" charset="0"/>
              <a:cs typeface="Calibri" panose="020F0502020204030204" pitchFamily="34" charset="0"/>
            </a:endParaRPr>
          </a:p>
          <a:p>
            <a:pPr marL="640048" marR="0" lvl="2" indent="0" algn="l" defTabSz="457177" rtl="0" eaLnBrk="1" fontAlgn="auto" latinLnBrk="0" hangingPunct="1">
              <a:lnSpc>
                <a:spcPct val="100000"/>
              </a:lnSpc>
              <a:spcBef>
                <a:spcPts val="0"/>
              </a:spcBef>
              <a:spcAft>
                <a:spcPts val="601"/>
              </a:spcAft>
              <a:buClrTx/>
              <a:buSzTx/>
              <a:buNone/>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E5485BA-C7CC-0238-BBB7-8B1629AB81E7}"/>
              </a:ext>
            </a:extLst>
          </p:cNvPr>
          <p:cNvSpPr txBox="1"/>
          <p:nvPr/>
        </p:nvSpPr>
        <p:spPr>
          <a:xfrm>
            <a:off x="304481" y="2008956"/>
            <a:ext cx="4157256" cy="4354294"/>
          </a:xfrm>
          <a:prstGeom prst="roundRect">
            <a:avLst/>
          </a:prstGeom>
          <a:solidFill>
            <a:srgbClr val="FAC090"/>
          </a:solidFill>
        </p:spPr>
        <p:txBody>
          <a:bodyPr wrap="square" rtlCol="0">
            <a:spAutoFit/>
          </a:bodyPr>
          <a:lstStyle/>
          <a:p>
            <a:pPr marL="0" marR="0" lvl="1" indent="0" defTabSz="457177" eaLnBrk="1" fontAlgn="auto" latinLnBrk="0" hangingPunct="1">
              <a:lnSpc>
                <a:spcPct val="100000"/>
              </a:lnSpc>
              <a:spcBef>
                <a:spcPts val="0"/>
              </a:spcBef>
              <a:spcAft>
                <a:spcPts val="1001"/>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Must be entered into CMS on the </a:t>
            </a:r>
            <a:r>
              <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main site CMS-ID </a:t>
            </a: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must match the deposit slip used for the </a:t>
            </a:r>
            <a:r>
              <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main site</a:t>
            </a: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defTabSz="457177" eaLnBrk="1" fontAlgn="auto" latinLnBrk="0" hangingPunct="1">
              <a:lnSpc>
                <a:spcPct val="100000"/>
              </a:lnSpc>
              <a:spcBef>
                <a:spcPts val="0"/>
              </a:spcBef>
              <a:spcAft>
                <a:spcPts val="1001"/>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defTabSz="457177" eaLnBrk="1" fontAlgn="auto" latinLnBrk="0" hangingPunct="1">
              <a:lnSpc>
                <a:spcPct val="100000"/>
              </a:lnSpc>
              <a:spcBef>
                <a:spcPts val="0"/>
              </a:spcBef>
              <a:spcAft>
                <a:spcPts val="1001"/>
              </a:spcAft>
              <a:buClrTx/>
              <a:buSzTx/>
              <a:buFontTx/>
              <a:buNone/>
              <a:tabLst/>
              <a:defRPr/>
            </a:pPr>
            <a:endParaRPr lang="en-US" sz="1200" b="1"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1" indent="0" defTabSz="457177" eaLnBrk="1" fontAlgn="auto" latinLnBrk="0" hangingPunct="1">
              <a:lnSpc>
                <a:spcPct val="100000"/>
              </a:lnSpc>
              <a:spcBef>
                <a:spcPts val="0"/>
              </a:spcBef>
              <a:spcAft>
                <a:spcPts val="1001"/>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defTabSz="457177" eaLnBrk="1" fontAlgn="auto" latinLnBrk="0" hangingPunct="1">
              <a:lnSpc>
                <a:spcPct val="100000"/>
              </a:lnSpc>
              <a:spcBef>
                <a:spcPts val="0"/>
              </a:spcBef>
              <a:spcAft>
                <a:spcPts val="1001"/>
              </a:spcAft>
              <a:buClrTx/>
              <a:buSzTx/>
              <a:buFontTx/>
              <a:buNone/>
              <a:tabLst/>
              <a:defRPr/>
            </a:pPr>
            <a:endParaRPr lang="en-US" sz="1200" b="1"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1" indent="0" defTabSz="457177" eaLnBrk="1" fontAlgn="auto" latinLnBrk="0" hangingPunct="1">
              <a:lnSpc>
                <a:spcPct val="100000"/>
              </a:lnSpc>
              <a:spcBef>
                <a:spcPts val="0"/>
              </a:spcBef>
              <a:spcAft>
                <a:spcPts val="1001"/>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defTabSz="457177" eaLnBrk="1" fontAlgn="auto" latinLnBrk="0" hangingPunct="1">
              <a:lnSpc>
                <a:spcPct val="100000"/>
              </a:lnSpc>
              <a:spcBef>
                <a:spcPts val="0"/>
              </a:spcBef>
              <a:spcAft>
                <a:spcPts val="1001"/>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734F591-9DAA-B247-5D9C-A931301900DE}"/>
              </a:ext>
            </a:extLst>
          </p:cNvPr>
          <p:cNvSpPr txBox="1"/>
          <p:nvPr/>
        </p:nvSpPr>
        <p:spPr>
          <a:xfrm>
            <a:off x="703872" y="1317669"/>
            <a:ext cx="3757865" cy="523220"/>
          </a:xfrm>
          <a:prstGeom prst="rect">
            <a:avLst/>
          </a:prstGeom>
          <a:noFill/>
        </p:spPr>
        <p:txBody>
          <a:bodyPr wrap="square" rtlCol="0">
            <a:spAutoFit/>
          </a:bodyPr>
          <a:lstStyle/>
          <a:p>
            <a:pPr marL="0" marR="0" lvl="1" indent="0" algn="ctr" defTabSz="457177" eaLnBrk="1" fontAlgn="auto" latinLnBrk="0" hangingPunct="1">
              <a:lnSpc>
                <a:spcPct val="100000"/>
              </a:lnSpc>
              <a:spcBef>
                <a:spcPts val="0"/>
              </a:spcBef>
              <a:spcAft>
                <a:spcPts val="1001"/>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All Main Site Sales</a:t>
            </a:r>
          </a:p>
        </p:txBody>
      </p:sp>
      <p:sp>
        <p:nvSpPr>
          <p:cNvPr id="6" name="Content Placeholder 2">
            <a:extLst>
              <a:ext uri="{FF2B5EF4-FFF2-40B4-BE49-F238E27FC236}">
                <a16:creationId xmlns:a16="http://schemas.microsoft.com/office/drawing/2014/main" id="{600D7200-6D9E-2A82-0E30-D102634C1B57}"/>
              </a:ext>
            </a:extLst>
          </p:cNvPr>
          <p:cNvSpPr txBox="1">
            <a:spLocks/>
          </p:cNvSpPr>
          <p:nvPr/>
        </p:nvSpPr>
        <p:spPr>
          <a:xfrm>
            <a:off x="4928617" y="1326613"/>
            <a:ext cx="3757864" cy="486283"/>
          </a:xfrm>
          <a:prstGeom prst="rect">
            <a:avLst/>
          </a:prstGeom>
          <a:noFill/>
        </p:spPr>
        <p:txBody>
          <a:bodyPr vert="horz" lIns="91440" tIns="45721" rIns="91440" bIns="45721" rtlCol="0">
            <a:noAutofit/>
          </a:bodyPr>
          <a:lstStyle>
            <a:lvl1pPr marL="0" indent="0" algn="l" defTabSz="457200" rtl="0" eaLnBrk="1" latinLnBrk="0" hangingPunct="1">
              <a:spcBef>
                <a:spcPts val="0"/>
              </a:spcBef>
              <a:spcAft>
                <a:spcPts val="1000"/>
              </a:spcAft>
              <a:buFont typeface="Wingdings" panose="05000000000000000000" pitchFamily="2" charset="2"/>
              <a:buNone/>
              <a:defRPr sz="28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22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ctr" defTabSz="457200"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All Offsite Sales </a:t>
            </a:r>
          </a:p>
        </p:txBody>
      </p:sp>
    </p:spTree>
    <p:extLst>
      <p:ext uri="{BB962C8B-B14F-4D97-AF65-F5344CB8AC3E}">
        <p14:creationId xmlns:p14="http://schemas.microsoft.com/office/powerpoint/2010/main" val="1435608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51B5-7585-90C1-CCBB-9FCD796B19E9}"/>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Financial Responsibility</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57B3559-B6FC-FD24-2C3F-D18257213BE6}"/>
              </a:ext>
            </a:extLst>
          </p:cNvPr>
          <p:cNvSpPr txBox="1">
            <a:spLocks/>
          </p:cNvSpPr>
          <p:nvPr/>
        </p:nvSpPr>
        <p:spPr>
          <a:xfrm>
            <a:off x="457200" y="1280164"/>
            <a:ext cx="8624047" cy="4525963"/>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Cafeteria funds are public funds. The Food Service Manager (FSM) is accountable for ensuring their operation complies with Federal and State regulations, and District policies regarding:</a:t>
            </a:r>
          </a:p>
          <a:p>
            <a:pPr marL="640048" marR="0" lvl="1" indent="-457177" algn="l" defTabSz="457177" rtl="0" eaLnBrk="1" fontAlgn="auto" latinLnBrk="0" hangingPunct="1">
              <a:lnSpc>
                <a:spcPct val="100000"/>
              </a:lnSpc>
              <a:spcBef>
                <a:spcPts val="0"/>
              </a:spcBef>
              <a:spcAft>
                <a:spcPts val="601"/>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Collection process</a:t>
            </a:r>
            <a:endParaRPr kumimoji="0" lang="en-US" sz="601" b="0" i="0" u="none" strike="noStrike" kern="1200" cap="none" spc="0" normalizeH="0" baseline="0" noProof="0">
              <a:ln>
                <a:noFill/>
              </a:ln>
              <a:solidFill>
                <a:srgbClr val="000000"/>
              </a:solidFill>
              <a:effectLst/>
              <a:uLnTx/>
              <a:uFillTx/>
              <a:latin typeface="Calibri"/>
              <a:ea typeface="+mn-ea"/>
              <a:cs typeface="+mn-cs"/>
            </a:endParaRPr>
          </a:p>
          <a:p>
            <a:pPr marL="640048" marR="0" lvl="1" indent="-457177" algn="l" defTabSz="457177" rtl="0" eaLnBrk="1" fontAlgn="auto" latinLnBrk="0" hangingPunct="1">
              <a:lnSpc>
                <a:spcPct val="100000"/>
              </a:lnSpc>
              <a:spcBef>
                <a:spcPts val="0"/>
              </a:spcBef>
              <a:spcAft>
                <a:spcPts val="601"/>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Documents required </a:t>
            </a:r>
          </a:p>
          <a:p>
            <a:pPr marL="640048" marR="0" lvl="1" indent="-457177" algn="l" defTabSz="457177" rtl="0" eaLnBrk="1" fontAlgn="auto" latinLnBrk="0" hangingPunct="1">
              <a:lnSpc>
                <a:spcPct val="100000"/>
              </a:lnSpc>
              <a:spcBef>
                <a:spcPts val="0"/>
              </a:spcBef>
              <a:spcAft>
                <a:spcPts val="601"/>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Deposit procedures</a:t>
            </a:r>
          </a:p>
          <a:p>
            <a:pPr marL="640048" marR="0" lvl="1" indent="-457177" algn="l" defTabSz="457177" rtl="0" eaLnBrk="1" fontAlgn="auto" latinLnBrk="0" hangingPunct="1">
              <a:lnSpc>
                <a:spcPct val="100000"/>
              </a:lnSpc>
              <a:spcBef>
                <a:spcPts val="0"/>
              </a:spcBef>
              <a:spcAft>
                <a:spcPts val="601"/>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Safeguarding funds</a:t>
            </a: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4" descr="Tangent-EHR Why Us - Tangent-EHR LLC">
            <a:extLst>
              <a:ext uri="{FF2B5EF4-FFF2-40B4-BE49-F238E27FC236}">
                <a16:creationId xmlns:a16="http://schemas.microsoft.com/office/drawing/2014/main" id="{CC44F829-0ACB-E32B-5C37-E1724BF56A7D}"/>
              </a:ext>
            </a:extLst>
          </p:cNvPr>
          <p:cNvPicPr>
            <a:picLocks noChangeAspect="1" noChangeArrowheads="1"/>
          </p:cNvPicPr>
          <p:nvPr/>
        </p:nvPicPr>
        <p:blipFill>
          <a:blip r:embed="rId2">
            <a:duotone>
              <a:prstClr val="black"/>
              <a:srgbClr val="9BBB59">
                <a:tint val="45000"/>
                <a:satMod val="400000"/>
              </a:srgb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572000" y="3004368"/>
            <a:ext cx="3487868" cy="348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2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77014-1648-35A3-D947-9490CDD94BCE}"/>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Exemptions</a:t>
            </a:r>
            <a:r>
              <a:rPr kumimoji="0" lang="en-US" sz="3801" b="1" i="0" u="none" strike="noStrike" kern="1200" cap="none" spc="0" normalizeH="0" baseline="0" noProof="0">
                <a:ln>
                  <a:noFill/>
                </a:ln>
                <a:solidFill>
                  <a:srgbClr val="000000"/>
                </a:solidFill>
                <a:effectLst/>
                <a:uLnTx/>
                <a:uFillTx/>
                <a:latin typeface="Calibri"/>
                <a:ea typeface="+mj-ea"/>
                <a:cs typeface="+mj-cs"/>
              </a:rPr>
              <a:t> to Deposit</a:t>
            </a:r>
            <a:endParaRPr kumimoji="0" lang="en-US" sz="3801"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E91667F7-EB51-692F-4118-09C8FF4F7B4E}"/>
              </a:ext>
            </a:extLst>
          </p:cNvPr>
          <p:cNvSpPr txBox="1">
            <a:spLocks/>
          </p:cNvSpPr>
          <p:nvPr/>
        </p:nvSpPr>
        <p:spPr>
          <a:xfrm>
            <a:off x="457200" y="1280165"/>
            <a:ext cx="8229600" cy="1022726"/>
          </a:xfrm>
          <a:prstGeom prst="rect">
            <a:avLst/>
          </a:prstGeom>
          <a:noFill/>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Criteria for “Exemption to Deposit Collection Daily” form is used at sites that collect little or no cash daily. </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4" descr="Bank of America in Las Vegas with Walk-Up ATM | Sahara Nellis">
            <a:extLst>
              <a:ext uri="{FF2B5EF4-FFF2-40B4-BE49-F238E27FC236}">
                <a16:creationId xmlns:a16="http://schemas.microsoft.com/office/drawing/2014/main" id="{D1B1EE65-8C0C-B912-6324-F97AF131EF5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788" y1="54082" x2="26919" y2="70510"/>
                        <a14:backgroundMark x1="81667" y1="49490" x2="82525" y2="60306"/>
                        <a14:backgroundMark x1="82525" y1="60306" x2="87273" y2="65204"/>
                        <a14:backgroundMark x1="87273" y1="65204" x2="90051" y2="56224"/>
                        <a14:backgroundMark x1="90051" y1="56224" x2="85404" y2="51020"/>
                        <a14:backgroundMark x1="85404" y1="51020" x2="82020" y2="50510"/>
                        <a14:backgroundMark x1="17273" y1="63776" x2="9293" y2="65204"/>
                        <a14:backgroundMark x1="16768" y1="47347" x2="16768" y2="62755"/>
                        <a14:backgroundMark x1="17525" y1="48571" x2="17727" y2="62551"/>
                      </a14:backgroundRemoval>
                    </a14:imgEffect>
                  </a14:imgLayer>
                </a14:imgProps>
              </a:ext>
              <a:ext uri="{28A0092B-C50C-407E-A947-70E740481C1C}">
                <a14:useLocalDpi xmlns:a14="http://schemas.microsoft.com/office/drawing/2010/main" val="0"/>
              </a:ext>
            </a:extLst>
          </a:blip>
          <a:srcRect l="9761" t="21155" r="12619" b="24007"/>
          <a:stretch/>
        </p:blipFill>
        <p:spPr bwMode="auto">
          <a:xfrm>
            <a:off x="109885" y="5238209"/>
            <a:ext cx="3780798" cy="1448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9E15BEDC-E899-D185-D928-4FC3A5665A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125" r="98938">
                        <a14:foregroundMark x1="28500" y1="27917" x2="21813" y2="29667"/>
                        <a14:foregroundMark x1="21813" y1="29667" x2="17625" y2="36000"/>
                        <a14:foregroundMark x1="17625" y1="36000" x2="17250" y2="27250"/>
                        <a14:foregroundMark x1="17250" y1="27250" x2="21938" y2="21167"/>
                        <a14:foregroundMark x1="21938" y1="21167" x2="20313" y2="12917"/>
                        <a14:foregroundMark x1="20313" y1="12917" x2="14125" y2="13500"/>
                        <a14:foregroundMark x1="14125" y1="13500" x2="8625" y2="16667"/>
                        <a14:foregroundMark x1="8625" y1="16667" x2="5625" y2="32333"/>
                        <a14:foregroundMark x1="5625" y1="32333" x2="4356" y2="33886"/>
                        <a14:foregroundMark x1="4378" y1="57255" x2="6938" y2="58833"/>
                        <a14:foregroundMark x1="6938" y1="58833" x2="36063" y2="59667"/>
                        <a14:foregroundMark x1="36063" y1="59667" x2="44125" y2="59500"/>
                        <a14:foregroundMark x1="44125" y1="59500" x2="79375" y2="60083"/>
                        <a14:foregroundMark x1="79375" y1="60083" x2="92750" y2="58833"/>
                        <a14:foregroundMark x1="92750" y1="58833" x2="93686" y2="57439"/>
                        <a14:foregroundMark x1="97255" y1="45484" x2="98250" y2="18167"/>
                        <a14:foregroundMark x1="98250" y1="18167" x2="94688" y2="11833"/>
                        <a14:foregroundMark x1="94688" y1="11833" x2="89375" y2="7417"/>
                        <a14:foregroundMark x1="89375" y1="7417" x2="83188" y2="10333"/>
                        <a14:foregroundMark x1="83188" y1="10333" x2="79063" y2="16333"/>
                        <a14:foregroundMark x1="79063" y1="16333" x2="76375" y2="31917"/>
                        <a14:foregroundMark x1="76375" y1="31917" x2="77875" y2="39917"/>
                        <a14:foregroundMark x1="77875" y1="39917" x2="82688" y2="45333"/>
                        <a14:foregroundMark x1="82688" y1="45333" x2="83063" y2="53583"/>
                        <a14:foregroundMark x1="83063" y1="53583" x2="86377" y2="54721"/>
                        <a14:foregroundMark x1="7813" y1="25833" x2="6563" y2="33833"/>
                        <a14:foregroundMark x1="6563" y1="33833" x2="5547" y2="34721"/>
                        <a14:foregroundMark x1="1125" y1="56047" x2="1125" y2="63833"/>
                        <a14:foregroundMark x1="1125" y1="63833" x2="21250" y2="59667"/>
                        <a14:foregroundMark x1="91250" y1="10750" x2="95063" y2="17667"/>
                        <a14:foregroundMark x1="95063" y1="17667" x2="97954" y2="45362"/>
                        <a14:foregroundMark x1="97030" y1="57279" x2="95188" y2="74583"/>
                        <a14:foregroundMark x1="95188" y1="74583" x2="90063" y2="79667"/>
                        <a14:foregroundMark x1="90063" y1="79667" x2="87375" y2="80667"/>
                        <a14:foregroundMark x1="98903" y1="56286" x2="98938" y2="71667"/>
                        <a14:foregroundMark x1="98813" y1="15917" x2="98880" y2="45826"/>
                        <a14:foregroundMark x1="16500" y1="69750" x2="16500" y2="69750"/>
                        <a14:foregroundMark x1="19938" y1="68500" x2="2688" y2="71667"/>
                        <a14:backgroundMark x1="4500" y1="32167" x2="4438" y2="42000"/>
                        <a14:backgroundMark x1="4438" y1="42000" x2="11625" y2="45833"/>
                        <a14:backgroundMark x1="11625" y1="45833" x2="15875" y2="54250"/>
                        <a14:backgroundMark x1="15875" y1="54250" x2="500" y2="56583"/>
                        <a14:backgroundMark x1="500" y1="56583" x2="375" y2="43083"/>
                        <a14:backgroundMark x1="375" y1="43083" x2="2750" y2="33500"/>
                        <a14:backgroundMark x1="2750" y1="33500" x2="3813" y2="33250"/>
                        <a14:backgroundMark x1="2625" y1="34167" x2="1313" y2="45833"/>
                        <a14:backgroundMark x1="1313" y1="45833" x2="3125" y2="54750"/>
                        <a14:backgroundMark x1="99188" y1="46417" x2="91563" y2="47750"/>
                        <a14:backgroundMark x1="91563" y1="47750" x2="87125" y2="55750"/>
                        <a14:backgroundMark x1="87125" y1="55750" x2="95375" y2="56333"/>
                        <a14:backgroundMark x1="95375" y1="56333" x2="99625" y2="47750"/>
                        <a14:backgroundMark x1="99625" y1="47750" x2="99875" y2="45917"/>
                        <a14:backgroundMark x1="98875" y1="47500" x2="91438" y2="49167"/>
                        <a14:backgroundMark x1="91438" y1="49167" x2="99063" y2="50083"/>
                        <a14:backgroundMark x1="99063" y1="50083" x2="98000" y2="48833"/>
                        <a14:backgroundMark x1="98875" y1="51333" x2="98500" y2="55167"/>
                        <a14:backgroundMark x1="95813" y1="56083" x2="99000" y2="56083"/>
                        <a14:backgroundMark x1="96125" y1="51583" x2="96313" y2="54500"/>
                        <a14:backgroundMark x1="96625" y1="50917" x2="97313" y2="55000"/>
                        <a14:backgroundMark x1="96813" y1="51750" x2="96813" y2="55000"/>
                        <a14:backgroundMark x1="98500" y1="50500" x2="94813" y2="55750"/>
                        <a14:backgroundMark x1="3250" y1="33833" x2="3625" y2="36583"/>
                        <a14:backgroundMark x1="4000" y1="35333" x2="4000" y2="34083"/>
                        <a14:backgroundMark x1="4000" y1="33833" x2="3813" y2="36083"/>
                        <a14:backgroundMark x1="375" y1="49917" x2="813" y2="54333"/>
                        <a14:backgroundMark x1="1000" y1="54083" x2="813" y2="55750"/>
                        <a14:backgroundMark x1="1000" y1="55583" x2="813" y2="48667"/>
                        <a14:backgroundMark x1="1500" y1="42833" x2="1125" y2="45583"/>
                        <a14:backgroundMark x1="1250" y1="45417" x2="63" y2="55833"/>
                      </a14:backgroundRemoval>
                    </a14:imgEffect>
                    <a14:imgEffect>
                      <a14:brightnessContrast contrast="40000"/>
                    </a14:imgEffect>
                  </a14:imgLayer>
                </a14:imgProps>
              </a:ext>
              <a:ext uri="{28A0092B-C50C-407E-A947-70E740481C1C}">
                <a14:useLocalDpi xmlns:a14="http://schemas.microsoft.com/office/drawing/2010/main" val="0"/>
              </a:ext>
            </a:extLst>
          </a:blip>
          <a:srcRect t="5197" b="27957"/>
          <a:stretch/>
        </p:blipFill>
        <p:spPr bwMode="auto">
          <a:xfrm>
            <a:off x="5161935" y="4670322"/>
            <a:ext cx="3846429" cy="1928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 Cartoon png download - 1000*290 - Free Transparent Lamborghini Gallardo  png Download. - CleanPNG / KissPNG">
            <a:extLst>
              <a:ext uri="{FF2B5EF4-FFF2-40B4-BE49-F238E27FC236}">
                <a16:creationId xmlns:a16="http://schemas.microsoft.com/office/drawing/2014/main" id="{DC396D8D-3373-2126-C64A-3DB797B5D92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500" b="90000" l="9111" r="94333">
                        <a14:foregroundMark x1="9000" y1="23929" x2="7889" y2="40357"/>
                        <a14:foregroundMark x1="7889" y1="40357" x2="8444" y2="57143"/>
                        <a14:foregroundMark x1="8444" y1="57143" x2="10333" y2="39286"/>
                        <a14:foregroundMark x1="10333" y1="39286" x2="9333" y2="23929"/>
                        <a14:foregroundMark x1="29889" y1="11429" x2="46000" y2="7500"/>
                        <a14:foregroundMark x1="46000" y1="7500" x2="59667" y2="11429"/>
                        <a14:foregroundMark x1="89556" y1="38571" x2="93889" y2="48214"/>
                        <a14:foregroundMark x1="93889" y1="48214" x2="94333" y2="65000"/>
                        <a14:foregroundMark x1="94333" y1="65000" x2="89889" y2="55714"/>
                        <a14:foregroundMark x1="89889" y1="55714" x2="89444" y2="3964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15786" y="5879690"/>
            <a:ext cx="3128214" cy="9732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r Cartoon png download - 1000*290 - Free Transparent Lamborghini Gallardo  png Download. - CleanPNG / KissPNG">
            <a:extLst>
              <a:ext uri="{FF2B5EF4-FFF2-40B4-BE49-F238E27FC236}">
                <a16:creationId xmlns:a16="http://schemas.microsoft.com/office/drawing/2014/main" id="{04B2FEDF-1A73-B7FC-ABD1-36AE0EDE3DB9}"/>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7500" b="90000" l="9111" r="94333">
                        <a14:foregroundMark x1="9000" y1="23929" x2="7889" y2="40357"/>
                        <a14:foregroundMark x1="7889" y1="40357" x2="8444" y2="57143"/>
                        <a14:foregroundMark x1="8444" y1="57143" x2="10333" y2="39286"/>
                        <a14:foregroundMark x1="10333" y1="39286" x2="9333" y2="23929"/>
                        <a14:foregroundMark x1="29889" y1="11429" x2="46000" y2="7500"/>
                        <a14:foregroundMark x1="46000" y1="7500" x2="59667" y2="11429"/>
                        <a14:foregroundMark x1="89556" y1="38571" x2="93889" y2="48214"/>
                        <a14:foregroundMark x1="93889" y1="48214" x2="94333" y2="65000"/>
                        <a14:foregroundMark x1="94333" y1="65000" x2="89889" y2="55714"/>
                        <a14:foregroundMark x1="89889" y1="55714" x2="89444" y2="39643"/>
                      </a14:backgroundRemoval>
                    </a14:imgEffect>
                  </a14:imgLayer>
                </a14:imgProps>
              </a:ext>
              <a:ext uri="{28A0092B-C50C-407E-A947-70E740481C1C}">
                <a14:useLocalDpi xmlns:a14="http://schemas.microsoft.com/office/drawing/2010/main" val="0"/>
              </a:ext>
            </a:extLst>
          </a:blip>
          <a:srcRect/>
          <a:stretch>
            <a:fillRect/>
          </a:stretch>
        </p:blipFill>
        <p:spPr bwMode="auto">
          <a:xfrm>
            <a:off x="566100" y="5879690"/>
            <a:ext cx="3144568" cy="97831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C5E363A-5AA4-29A1-078D-9BBFB37C67B7}"/>
              </a:ext>
            </a:extLst>
          </p:cNvPr>
          <p:cNvSpPr txBox="1">
            <a:spLocks/>
          </p:cNvSpPr>
          <p:nvPr/>
        </p:nvSpPr>
        <p:spPr>
          <a:xfrm>
            <a:off x="778764" y="2210572"/>
            <a:ext cx="8229600" cy="2715006"/>
          </a:xfrm>
          <a:prstGeom prst="rect">
            <a:avLst/>
          </a:prstGeom>
          <a:noFill/>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The FSM can apply for exemption</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Must provide “Validation of Daily Cash Collected” Form attached to request for AFSS</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Approved by the AFSS</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Must be submitted and approved annually</a:t>
            </a:r>
          </a:p>
          <a:p>
            <a:pPr marL="731520" marR="0" lvl="1" indent="-274320" algn="l" defTabSz="4571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The exemption reduces the frequency of bank visits</a:t>
            </a:r>
          </a:p>
        </p:txBody>
      </p:sp>
    </p:spTree>
    <p:extLst>
      <p:ext uri="{BB962C8B-B14F-4D97-AF65-F5344CB8AC3E}">
        <p14:creationId xmlns:p14="http://schemas.microsoft.com/office/powerpoint/2010/main" val="33787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684 -0.00208 L -0.69271 -2.59259E-6 " pathEditMode="relative" ptsTypes="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9" presetClass="exit" presetSubtype="0" fill="hold" nodeType="afterEffect">
                                  <p:stCondLst>
                                    <p:cond delay="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0" presetClass="path" presetSubtype="0" accel="50000" decel="50000" fill="hold" nodeType="withEffect">
                                  <p:stCondLst>
                                    <p:cond delay="0"/>
                                  </p:stCondLst>
                                  <p:childTnLst>
                                    <p:animMotion origin="layout" path="M -0.09774 -0.00047 L 0.52483 -0.00047 " pathEditMode="relative" rAng="0" ptsTypes="AA">
                                      <p:cBhvr>
                                        <p:cTn id="15" dur="2000" fill="hold"/>
                                        <p:tgtEl>
                                          <p:spTgt spid="7"/>
                                        </p:tgtEl>
                                        <p:attrNameLst>
                                          <p:attrName>ppt_x</p:attrName>
                                          <p:attrName>ppt_y</p:attrName>
                                        </p:attrNameLst>
                                      </p:cBhvr>
                                      <p:rCtr x="3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34A5A96-DAE0-BE52-97EA-21FB6655E1DA}"/>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Exemption Timeline Requirements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6">
            <a:extLst>
              <a:ext uri="{FF2B5EF4-FFF2-40B4-BE49-F238E27FC236}">
                <a16:creationId xmlns:a16="http://schemas.microsoft.com/office/drawing/2014/main" id="{C35E8224-559A-8A8B-CD04-B30330A41621}"/>
              </a:ext>
            </a:extLst>
          </p:cNvPr>
          <p:cNvSpPr txBox="1">
            <a:spLocks/>
          </p:cNvSpPr>
          <p:nvPr/>
        </p:nvSpPr>
        <p:spPr>
          <a:xfrm>
            <a:off x="3624944" y="1625395"/>
            <a:ext cx="5373188" cy="558902"/>
          </a:xfrm>
          <a:prstGeom prst="rect">
            <a:avLst/>
          </a:prstGeom>
        </p:spPr>
        <p:txBody>
          <a:bodyPr vert="horz" lIns="91440" tIns="45720" rIns="91440" bIns="45720" rtlCol="0">
            <a:noAutofit/>
          </a:bodyPr>
          <a:lstStyle>
            <a:lvl1pPr marL="0" indent="0" algn="l" defTabSz="457177"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000"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1801"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1600"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16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16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16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16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Deposits must be made:</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Content Placeholder 4" descr="Screen Clipping">
            <a:extLst>
              <a:ext uri="{FF2B5EF4-FFF2-40B4-BE49-F238E27FC236}">
                <a16:creationId xmlns:a16="http://schemas.microsoft.com/office/drawing/2014/main" id="{A16ABB5D-6DED-7ED3-942F-F53E8227C5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1560" y="1687284"/>
            <a:ext cx="3246175" cy="4025257"/>
          </a:xfrm>
          <a:prstGeom prst="rect">
            <a:avLst/>
          </a:prstGeom>
          <a:ln w="12700">
            <a:solidFill>
              <a:srgbClr val="000000"/>
            </a:solidFill>
          </a:ln>
          <a:effectLst>
            <a:outerShdw blurRad="50800" dist="38100" dir="2700000" algn="tl" rotWithShape="0">
              <a:prstClr val="black">
                <a:alpha val="40000"/>
              </a:prstClr>
            </a:outerShdw>
          </a:effectLst>
        </p:spPr>
      </p:pic>
      <p:sp>
        <p:nvSpPr>
          <p:cNvPr id="5" name="Content Placeholder 6">
            <a:extLst>
              <a:ext uri="{FF2B5EF4-FFF2-40B4-BE49-F238E27FC236}">
                <a16:creationId xmlns:a16="http://schemas.microsoft.com/office/drawing/2014/main" id="{FE7AD6CF-0D2F-1DA3-D612-671A638812AA}"/>
              </a:ext>
            </a:extLst>
          </p:cNvPr>
          <p:cNvSpPr txBox="1">
            <a:spLocks/>
          </p:cNvSpPr>
          <p:nvPr/>
        </p:nvSpPr>
        <p:spPr>
          <a:xfrm>
            <a:off x="3802153" y="2164633"/>
            <a:ext cx="5373188" cy="3334646"/>
          </a:xfrm>
          <a:prstGeom prst="rect">
            <a:avLst/>
          </a:prstGeom>
        </p:spPr>
        <p:txBody>
          <a:bodyPr vert="horz" lIns="91440" tIns="45720" rIns="91440" bIns="45720" rtlCol="0">
            <a:noAutofit/>
          </a:bodyPr>
          <a:lstStyle>
            <a:lvl1pPr marL="0" indent="0" algn="l" defTabSz="457177"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000"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1801"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1600"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16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16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16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16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1600" kern="1200">
                <a:solidFill>
                  <a:schemeClr val="tx1"/>
                </a:solidFill>
                <a:latin typeface="+mn-lt"/>
                <a:ea typeface="+mn-ea"/>
                <a:cs typeface="+mn-cs"/>
              </a:defRPr>
            </a:lvl9pPr>
          </a:lstStyle>
          <a:p>
            <a:pPr marL="457200" marR="0" lvl="0" indent="-457200"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When cash reaches $50 or more </a:t>
            </a:r>
          </a:p>
          <a:p>
            <a:pPr marL="457200" marR="0" lvl="0" indent="-457200"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Every Friday, regardless of amount </a:t>
            </a:r>
          </a:p>
          <a:p>
            <a:pPr marL="457200" marR="0" lvl="0" indent="-457200"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The last operating day of the month </a:t>
            </a:r>
          </a:p>
          <a:p>
            <a:pPr marL="457200" marR="0" lvl="0" indent="-457200"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Last school day prior to any recess that is longer than a weekend</a:t>
            </a:r>
          </a:p>
          <a:p>
            <a:pPr marL="1028672" lvl="1" indent="-457200">
              <a:spcBef>
                <a:spcPts val="400"/>
              </a:spcBef>
              <a:defRPr/>
            </a:pPr>
            <a:r>
              <a:rPr lang="en-US" sz="2201" dirty="0">
                <a:latin typeface="Calibri"/>
              </a:rPr>
              <a:t>Ex: Winter, Spring, and Summer breaks</a:t>
            </a:r>
            <a:endParaRPr kumimoji="0" lang="en-US" sz="2201"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ADF216A2-2A6C-E2DA-499E-C082D14B30CA}"/>
              </a:ext>
            </a:extLst>
          </p:cNvPr>
          <p:cNvSpPr txBox="1"/>
          <p:nvPr/>
        </p:nvSpPr>
        <p:spPr>
          <a:xfrm>
            <a:off x="3624943" y="5461493"/>
            <a:ext cx="5235721" cy="830997"/>
          </a:xfrm>
          <a:prstGeom prst="rect">
            <a:avLst/>
          </a:prstGeom>
          <a:noFill/>
        </p:spPr>
        <p:txBody>
          <a:bodyPr wrap="square">
            <a:spAutoFit/>
          </a:bodyPr>
          <a:lstStyle/>
          <a:p>
            <a:pPr marL="0" lvl="1" defTabSz="457177">
              <a:spcBef>
                <a:spcPts val="400"/>
              </a:spcBef>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FSM is accountable for following the timeline requirements.</a:t>
            </a:r>
          </a:p>
        </p:txBody>
      </p:sp>
    </p:spTree>
    <p:extLst>
      <p:ext uri="{BB962C8B-B14F-4D97-AF65-F5344CB8AC3E}">
        <p14:creationId xmlns:p14="http://schemas.microsoft.com/office/powerpoint/2010/main" val="1066995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7142E2C-E3B7-41EA-695A-FA93CDAC51C8}"/>
              </a:ext>
            </a:extLst>
          </p:cNvPr>
          <p:cNvSpPr txBox="1">
            <a:spLocks/>
          </p:cNvSpPr>
          <p:nvPr/>
        </p:nvSpPr>
        <p:spPr>
          <a:xfrm>
            <a:off x="457200" y="365764"/>
            <a:ext cx="7709524"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Validation of Daily Cash Collected</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6">
            <a:extLst>
              <a:ext uri="{FF2B5EF4-FFF2-40B4-BE49-F238E27FC236}">
                <a16:creationId xmlns:a16="http://schemas.microsoft.com/office/drawing/2014/main" id="{1AD51EC8-6ED4-3F63-565F-31A178569A21}"/>
              </a:ext>
            </a:extLst>
          </p:cNvPr>
          <p:cNvSpPr txBox="1">
            <a:spLocks/>
          </p:cNvSpPr>
          <p:nvPr/>
        </p:nvSpPr>
        <p:spPr>
          <a:xfrm>
            <a:off x="4311962" y="1442506"/>
            <a:ext cx="4463374" cy="1484938"/>
          </a:xfrm>
          <a:prstGeom prst="rect">
            <a:avLst/>
          </a:prstGeom>
        </p:spPr>
        <p:txBody>
          <a:bodyPr vert="horz" lIns="91440" tIns="45720" rIns="91440" bIns="45720" rtlCol="0">
            <a:noAutofit/>
          </a:bodyPr>
          <a:lstStyle>
            <a:lvl1pPr marL="0" indent="0" algn="l" defTabSz="457177"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000"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1801"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1600"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16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16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16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16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AFSS will review the daily cash collections for the first two weeks of the month. </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8999437-8D03-3F6B-5927-B70260F69D3B}"/>
              </a:ext>
            </a:extLst>
          </p:cNvPr>
          <p:cNvPicPr>
            <a:picLocks noChangeAspect="1"/>
          </p:cNvPicPr>
          <p:nvPr/>
        </p:nvPicPr>
        <p:blipFill>
          <a:blip r:embed="rId3"/>
          <a:stretch>
            <a:fillRect/>
          </a:stretch>
        </p:blipFill>
        <p:spPr>
          <a:xfrm>
            <a:off x="368664" y="1508765"/>
            <a:ext cx="3709644" cy="4930133"/>
          </a:xfrm>
          <a:prstGeom prst="rect">
            <a:avLst/>
          </a:prstGeom>
          <a:ln>
            <a:solidFill>
              <a:srgbClr val="000000"/>
            </a:solidFill>
          </a:ln>
          <a:effectLst>
            <a:outerShdw blurRad="50800" dist="38100" dir="2700000" algn="tl" rotWithShape="0">
              <a:prstClr val="black">
                <a:alpha val="40000"/>
              </a:prstClr>
            </a:outerShdw>
          </a:effectLst>
        </p:spPr>
      </p:pic>
      <p:sp>
        <p:nvSpPr>
          <p:cNvPr id="5" name="Content Placeholder 6">
            <a:extLst>
              <a:ext uri="{FF2B5EF4-FFF2-40B4-BE49-F238E27FC236}">
                <a16:creationId xmlns:a16="http://schemas.microsoft.com/office/drawing/2014/main" id="{B536028B-51F0-991F-1F29-1A4CCA621AA0}"/>
              </a:ext>
            </a:extLst>
          </p:cNvPr>
          <p:cNvSpPr txBox="1">
            <a:spLocks/>
          </p:cNvSpPr>
          <p:nvPr/>
        </p:nvSpPr>
        <p:spPr>
          <a:xfrm>
            <a:off x="4606929" y="2947109"/>
            <a:ext cx="4463374" cy="1851034"/>
          </a:xfrm>
          <a:prstGeom prst="rect">
            <a:avLst/>
          </a:prstGeom>
        </p:spPr>
        <p:txBody>
          <a:bodyPr vert="horz" lIns="91440" tIns="45720" rIns="91440" bIns="45720" rtlCol="0">
            <a:noAutofit/>
          </a:bodyPr>
          <a:lstStyle>
            <a:lvl1pPr marL="0" indent="0" algn="l" defTabSz="457177"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000"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1801"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1600"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16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16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16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16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1600" kern="1200">
                <a:solidFill>
                  <a:schemeClr val="tx1"/>
                </a:solidFill>
                <a:latin typeface="+mn-lt"/>
                <a:ea typeface="+mn-ea"/>
                <a:cs typeface="+mn-cs"/>
              </a:defRPr>
            </a:lvl9pPr>
          </a:lstStyle>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a:ln>
                  <a:noFill/>
                </a:ln>
                <a:solidFill>
                  <a:srgbClr val="000000"/>
                </a:solidFill>
                <a:effectLst/>
                <a:uLnTx/>
                <a:uFillTx/>
                <a:latin typeface="Calibri"/>
                <a:ea typeface="+mn-ea"/>
                <a:cs typeface="+mn-cs"/>
              </a:rPr>
              <a:t>Confirm cash collections are $50 or less</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a:ln>
                  <a:noFill/>
                </a:ln>
                <a:solidFill>
                  <a:srgbClr val="000000"/>
                </a:solidFill>
                <a:effectLst/>
                <a:uLnTx/>
                <a:uFillTx/>
                <a:latin typeface="Calibri"/>
                <a:ea typeface="+mn-ea"/>
                <a:cs typeface="+mn-cs"/>
              </a:rPr>
              <a:t>AFSS has the authority to approve the exemption </a:t>
            </a:r>
            <a:endParaRPr kumimoji="0" lang="en-US" sz="26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38876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34861B9-C201-ECDB-5735-35DDCC661EC8}"/>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Bank of America Bank Deposit Bag</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1">
            <a:extLst>
              <a:ext uri="{FF2B5EF4-FFF2-40B4-BE49-F238E27FC236}">
                <a16:creationId xmlns:a16="http://schemas.microsoft.com/office/drawing/2014/main" id="{C84E7380-914D-52AC-027E-DD0BFDD98538}"/>
              </a:ext>
            </a:extLst>
          </p:cNvPr>
          <p:cNvSpPr txBox="1">
            <a:spLocks/>
          </p:cNvSpPr>
          <p:nvPr/>
        </p:nvSpPr>
        <p:spPr>
          <a:xfrm>
            <a:off x="492580" y="1532538"/>
            <a:ext cx="4664902" cy="2527830"/>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The deposit bag is prepared  and provided with the deposit money for the Financial Manager at a secondary sites only.</a:t>
            </a:r>
          </a:p>
        </p:txBody>
      </p:sp>
      <p:pic>
        <p:nvPicPr>
          <p:cNvPr id="4" name="Picture 2">
            <a:extLst>
              <a:ext uri="{FF2B5EF4-FFF2-40B4-BE49-F238E27FC236}">
                <a16:creationId xmlns:a16="http://schemas.microsoft.com/office/drawing/2014/main" id="{61A0813B-B2DE-74B6-6AA4-58FDE25C5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392" y="1532541"/>
            <a:ext cx="3451804" cy="4596116"/>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1780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1F140E-A631-F73A-1CDA-D5E69C76E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18" y="1381843"/>
            <a:ext cx="4164614" cy="4944747"/>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A134B66-8F3C-646A-6E5C-111E37D601A8}"/>
              </a:ext>
            </a:extLst>
          </p:cNvPr>
          <p:cNvSpPr txBox="1"/>
          <p:nvPr/>
        </p:nvSpPr>
        <p:spPr>
          <a:xfrm>
            <a:off x="5269034" y="1452334"/>
            <a:ext cx="3774793" cy="499849"/>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Numbered release liner</a:t>
            </a:r>
            <a:endParaRPr kumimoji="0" lang="en-US" sz="2600" b="0" i="0" u="none" strike="noStrike" kern="0" cap="none" spc="0" normalizeH="0" baseline="0" noProof="0" dirty="0">
              <a:ln>
                <a:noFill/>
              </a:ln>
              <a:solidFill>
                <a:srgbClr val="008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Arrow Connector 3">
            <a:extLst>
              <a:ext uri="{FF2B5EF4-FFF2-40B4-BE49-F238E27FC236}">
                <a16:creationId xmlns:a16="http://schemas.microsoft.com/office/drawing/2014/main" id="{58EA7259-F4D4-17E9-CEF0-E22C3FDDF7AD}"/>
              </a:ext>
            </a:extLst>
          </p:cNvPr>
          <p:cNvCxnSpPr/>
          <p:nvPr/>
        </p:nvCxnSpPr>
        <p:spPr>
          <a:xfrm flipV="1">
            <a:off x="3536125" y="2447363"/>
            <a:ext cx="1752601" cy="1"/>
          </a:xfrm>
          <a:prstGeom prst="straightConnector1">
            <a:avLst/>
          </a:prstGeom>
          <a:noFill/>
          <a:ln w="28575" cap="flat" cmpd="sng" algn="ctr">
            <a:solidFill>
              <a:srgbClr val="FF0000">
                <a:shade val="95000"/>
                <a:satMod val="105000"/>
              </a:srgbClr>
            </a:solidFill>
            <a:prstDash val="solid"/>
            <a:headEnd type="arrow"/>
            <a:tailEnd type="arrow"/>
          </a:ln>
          <a:effectLst/>
        </p:spPr>
      </p:cxnSp>
      <p:sp>
        <p:nvSpPr>
          <p:cNvPr id="5" name="Title 12">
            <a:extLst>
              <a:ext uri="{FF2B5EF4-FFF2-40B4-BE49-F238E27FC236}">
                <a16:creationId xmlns:a16="http://schemas.microsoft.com/office/drawing/2014/main" id="{BFD7A0FD-2838-7B60-831A-5CBE97060C65}"/>
              </a:ext>
            </a:extLst>
          </p:cNvPr>
          <p:cNvSpPr txBox="1">
            <a:spLocks/>
          </p:cNvSpPr>
          <p:nvPr/>
        </p:nvSpPr>
        <p:spPr>
          <a:xfrm>
            <a:off x="457200" y="365769"/>
            <a:ext cx="8229600" cy="1040185"/>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Deposit Bag Completion</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5494E024-D2F9-8648-DB72-196220BD0AFD}"/>
              </a:ext>
            </a:extLst>
          </p:cNvPr>
          <p:cNvCxnSpPr>
            <a:cxnSpLocks/>
          </p:cNvCxnSpPr>
          <p:nvPr/>
        </p:nvCxnSpPr>
        <p:spPr>
          <a:xfrm>
            <a:off x="4639832" y="1679656"/>
            <a:ext cx="723846" cy="0"/>
          </a:xfrm>
          <a:prstGeom prst="straightConnector1">
            <a:avLst/>
          </a:prstGeom>
          <a:noFill/>
          <a:ln w="28575" cap="flat" cmpd="sng" algn="ctr">
            <a:solidFill>
              <a:srgbClr val="FF0000">
                <a:shade val="95000"/>
                <a:satMod val="105000"/>
              </a:srgbClr>
            </a:solidFill>
            <a:prstDash val="solid"/>
            <a:headEnd type="arrow"/>
            <a:tailEnd type="arrow"/>
          </a:ln>
          <a:effectLst/>
        </p:spPr>
      </p:cxnSp>
      <p:sp>
        <p:nvSpPr>
          <p:cNvPr id="7" name="TextBox 6">
            <a:extLst>
              <a:ext uri="{FF2B5EF4-FFF2-40B4-BE49-F238E27FC236}">
                <a16:creationId xmlns:a16="http://schemas.microsoft.com/office/drawing/2014/main" id="{E7C0C4D8-F6E0-4C51-8DC3-D87699CE607A}"/>
              </a:ext>
            </a:extLst>
          </p:cNvPr>
          <p:cNvSpPr txBox="1"/>
          <p:nvPr/>
        </p:nvSpPr>
        <p:spPr>
          <a:xfrm>
            <a:off x="5269033" y="2200759"/>
            <a:ext cx="3925390"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Bank deposit bag number</a:t>
            </a:r>
          </a:p>
        </p:txBody>
      </p:sp>
      <p:sp>
        <p:nvSpPr>
          <p:cNvPr id="8" name="TextBox 7">
            <a:extLst>
              <a:ext uri="{FF2B5EF4-FFF2-40B4-BE49-F238E27FC236}">
                <a16:creationId xmlns:a16="http://schemas.microsoft.com/office/drawing/2014/main" id="{DA34D9F5-6022-9A72-C988-3B614A9DFD88}"/>
              </a:ext>
            </a:extLst>
          </p:cNvPr>
          <p:cNvSpPr txBox="1"/>
          <p:nvPr/>
        </p:nvSpPr>
        <p:spPr>
          <a:xfrm>
            <a:off x="5269035" y="2947448"/>
            <a:ext cx="392538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Choose one deposit type</a:t>
            </a:r>
          </a:p>
        </p:txBody>
      </p:sp>
      <p:sp>
        <p:nvSpPr>
          <p:cNvPr id="9" name="TextBox 8">
            <a:extLst>
              <a:ext uri="{FF2B5EF4-FFF2-40B4-BE49-F238E27FC236}">
                <a16:creationId xmlns:a16="http://schemas.microsoft.com/office/drawing/2014/main" id="{F2EB315A-BB1F-B544-6669-E66E6650ECF3}"/>
              </a:ext>
            </a:extLst>
          </p:cNvPr>
          <p:cNvSpPr txBox="1"/>
          <p:nvPr/>
        </p:nvSpPr>
        <p:spPr>
          <a:xfrm>
            <a:off x="5192831" y="3904392"/>
            <a:ext cx="4477551"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School name, location code, and date</a:t>
            </a:r>
          </a:p>
        </p:txBody>
      </p:sp>
      <p:sp>
        <p:nvSpPr>
          <p:cNvPr id="10" name="TextBox 9">
            <a:extLst>
              <a:ext uri="{FF2B5EF4-FFF2-40B4-BE49-F238E27FC236}">
                <a16:creationId xmlns:a16="http://schemas.microsoft.com/office/drawing/2014/main" id="{62498C17-E63A-7743-6E84-7120B8285613}"/>
              </a:ext>
            </a:extLst>
          </p:cNvPr>
          <p:cNvSpPr txBox="1"/>
          <p:nvPr/>
        </p:nvSpPr>
        <p:spPr>
          <a:xfrm>
            <a:off x="5192834" y="5149930"/>
            <a:ext cx="4317128"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Contents of bag total (</a:t>
            </a:r>
            <a:r>
              <a:rPr kumimoji="0" lang="en-US" sz="2600" b="0" i="0" u="sng"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must match  deposit slip)</a:t>
            </a:r>
          </a:p>
        </p:txBody>
      </p:sp>
      <p:cxnSp>
        <p:nvCxnSpPr>
          <p:cNvPr id="11" name="Straight Arrow Connector 10">
            <a:extLst>
              <a:ext uri="{FF2B5EF4-FFF2-40B4-BE49-F238E27FC236}">
                <a16:creationId xmlns:a16="http://schemas.microsoft.com/office/drawing/2014/main" id="{E74A0586-D867-D722-5D25-EA130F6383ED}"/>
              </a:ext>
            </a:extLst>
          </p:cNvPr>
          <p:cNvCxnSpPr>
            <a:cxnSpLocks/>
          </p:cNvCxnSpPr>
          <p:nvPr/>
        </p:nvCxnSpPr>
        <p:spPr>
          <a:xfrm flipV="1">
            <a:off x="3360717" y="3193669"/>
            <a:ext cx="1908316" cy="604977"/>
          </a:xfrm>
          <a:prstGeom prst="straightConnector1">
            <a:avLst/>
          </a:prstGeom>
          <a:noFill/>
          <a:ln w="28575" cap="flat" cmpd="sng" algn="ctr">
            <a:solidFill>
              <a:srgbClr val="FF0000">
                <a:shade val="95000"/>
                <a:satMod val="105000"/>
              </a:srgbClr>
            </a:solidFill>
            <a:prstDash val="solid"/>
            <a:headEnd type="arrow"/>
            <a:tailEnd type="arrow"/>
          </a:ln>
          <a:effectLst/>
        </p:spPr>
      </p:cxnSp>
      <p:cxnSp>
        <p:nvCxnSpPr>
          <p:cNvPr id="12" name="Straight Arrow Connector 11">
            <a:extLst>
              <a:ext uri="{FF2B5EF4-FFF2-40B4-BE49-F238E27FC236}">
                <a16:creationId xmlns:a16="http://schemas.microsoft.com/office/drawing/2014/main" id="{8C2FC1D5-11E7-C02A-6E60-8E46D12E44C6}"/>
              </a:ext>
            </a:extLst>
          </p:cNvPr>
          <p:cNvCxnSpPr>
            <a:cxnSpLocks/>
          </p:cNvCxnSpPr>
          <p:nvPr/>
        </p:nvCxnSpPr>
        <p:spPr>
          <a:xfrm flipV="1">
            <a:off x="3705101" y="4340392"/>
            <a:ext cx="1483527" cy="298722"/>
          </a:xfrm>
          <a:prstGeom prst="straightConnector1">
            <a:avLst/>
          </a:prstGeom>
          <a:noFill/>
          <a:ln w="28575" cap="flat" cmpd="sng" algn="ctr">
            <a:solidFill>
              <a:srgbClr val="FF0000">
                <a:shade val="95000"/>
                <a:satMod val="105000"/>
              </a:srgbClr>
            </a:solidFill>
            <a:prstDash val="solid"/>
            <a:headEnd type="arrow"/>
            <a:tailEnd type="arrow"/>
          </a:ln>
          <a:effectLst/>
        </p:spPr>
      </p:cxnSp>
      <p:cxnSp>
        <p:nvCxnSpPr>
          <p:cNvPr id="13" name="Straight Arrow Connector 12">
            <a:extLst>
              <a:ext uri="{FF2B5EF4-FFF2-40B4-BE49-F238E27FC236}">
                <a16:creationId xmlns:a16="http://schemas.microsoft.com/office/drawing/2014/main" id="{EBCE7C09-62BB-4974-F1F6-4F9845C6D287}"/>
              </a:ext>
            </a:extLst>
          </p:cNvPr>
          <p:cNvCxnSpPr>
            <a:cxnSpLocks/>
          </p:cNvCxnSpPr>
          <p:nvPr/>
        </p:nvCxnSpPr>
        <p:spPr>
          <a:xfrm>
            <a:off x="3705101" y="5385419"/>
            <a:ext cx="1487730" cy="1"/>
          </a:xfrm>
          <a:prstGeom prst="straightConnector1">
            <a:avLst/>
          </a:prstGeom>
          <a:noFill/>
          <a:ln w="28575" cap="flat" cmpd="sng" algn="ctr">
            <a:solidFill>
              <a:srgbClr val="FF0000">
                <a:shade val="95000"/>
                <a:satMod val="105000"/>
              </a:srgbClr>
            </a:solidFill>
            <a:prstDash val="solid"/>
            <a:headEnd type="arrow"/>
            <a:tailEnd type="arrow"/>
          </a:ln>
          <a:effectLst/>
        </p:spPr>
      </p:cxnSp>
    </p:spTree>
    <p:extLst>
      <p:ext uri="{BB962C8B-B14F-4D97-AF65-F5344CB8AC3E}">
        <p14:creationId xmlns:p14="http://schemas.microsoft.com/office/powerpoint/2010/main" val="2619226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6F2186D-D3A7-A61E-C87A-B290DFD718E8}"/>
              </a:ext>
            </a:extLst>
          </p:cNvPr>
          <p:cNvSpPr txBox="1">
            <a:spLocks/>
          </p:cNvSpPr>
          <p:nvPr/>
        </p:nvSpPr>
        <p:spPr>
          <a:xfrm>
            <a:off x="401764" y="365764"/>
            <a:ext cx="8285036"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Guidelines for Depositing Coins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5">
            <a:extLst>
              <a:ext uri="{FF2B5EF4-FFF2-40B4-BE49-F238E27FC236}">
                <a16:creationId xmlns:a16="http://schemas.microsoft.com/office/drawing/2014/main" id="{4B3693E6-8558-5F03-A8E8-B84E2C41EB9B}"/>
              </a:ext>
            </a:extLst>
          </p:cNvPr>
          <p:cNvSpPr txBox="1">
            <a:spLocks/>
          </p:cNvSpPr>
          <p:nvPr/>
        </p:nvSpPr>
        <p:spPr>
          <a:xfrm>
            <a:off x="261257" y="1482643"/>
            <a:ext cx="5619249" cy="1024583"/>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Bank of America allows a maximum of $25.00 in coins per deposit bag.</a:t>
            </a:r>
            <a:r>
              <a:rPr kumimoji="0" lang="en-US" sz="2601" b="0" i="0" u="none" strike="noStrike" kern="1200" cap="none" spc="0" normalizeH="0" baseline="0" noProof="0" dirty="0">
                <a:ln>
                  <a:noFill/>
                </a:ln>
                <a:solidFill>
                  <a:srgbClr val="000000"/>
                </a:solidFill>
                <a:effectLst/>
                <a:uLnTx/>
                <a:uFillTx/>
                <a:latin typeface="Calibri"/>
                <a:ea typeface="+mn-ea"/>
                <a:cs typeface="+mn-cs"/>
              </a:rPr>
              <a:t> </a:t>
            </a:r>
          </a:p>
        </p:txBody>
      </p:sp>
      <p:pic>
        <p:nvPicPr>
          <p:cNvPr id="4" name="Picture 3">
            <a:extLst>
              <a:ext uri="{FF2B5EF4-FFF2-40B4-BE49-F238E27FC236}">
                <a16:creationId xmlns:a16="http://schemas.microsoft.com/office/drawing/2014/main" id="{976AB6FA-10E9-AB3C-7261-01B65687A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127" y="1617334"/>
            <a:ext cx="3144017" cy="4114700"/>
          </a:xfrm>
          <a:prstGeom prst="rect">
            <a:avLst/>
          </a:prstGeom>
          <a:ln w="12700">
            <a:solidFill>
              <a:srgbClr val="000000"/>
            </a:solidFill>
          </a:ln>
          <a:effectLst>
            <a:outerShdw blurRad="50800" dist="38100" dir="2700000" algn="tl" rotWithShape="0">
              <a:prstClr val="black">
                <a:alpha val="40000"/>
              </a:prstClr>
            </a:outerShdw>
          </a:effectLst>
        </p:spPr>
      </p:pic>
      <p:sp>
        <p:nvSpPr>
          <p:cNvPr id="5" name="Content Placeholder 5">
            <a:extLst>
              <a:ext uri="{FF2B5EF4-FFF2-40B4-BE49-F238E27FC236}">
                <a16:creationId xmlns:a16="http://schemas.microsoft.com/office/drawing/2014/main" id="{CB9C13DE-C4EF-CFD8-0F24-DF9C9D47673E}"/>
              </a:ext>
            </a:extLst>
          </p:cNvPr>
          <p:cNvSpPr txBox="1">
            <a:spLocks/>
          </p:cNvSpPr>
          <p:nvPr/>
        </p:nvSpPr>
        <p:spPr>
          <a:xfrm>
            <a:off x="261257" y="2507226"/>
            <a:ext cx="5619249" cy="2968927"/>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More than $25.00 in coins will require an additional deposit bag and deposit slip</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Do not wrap coins</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Do not use tape to secure coins</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Keep deposit slip visible</a:t>
            </a:r>
          </a:p>
        </p:txBody>
      </p:sp>
    </p:spTree>
    <p:extLst>
      <p:ext uri="{BB962C8B-B14F-4D97-AF65-F5344CB8AC3E}">
        <p14:creationId xmlns:p14="http://schemas.microsoft.com/office/powerpoint/2010/main" val="410405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9392-D35E-F4A7-3EC3-86C84CECF433}"/>
              </a:ext>
            </a:extLst>
          </p:cNvPr>
          <p:cNvSpPr txBox="1">
            <a:spLocks/>
          </p:cNvSpPr>
          <p:nvPr/>
        </p:nvSpPr>
        <p:spPr>
          <a:xfrm>
            <a:off x="457200" y="365764"/>
            <a:ext cx="8517649"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Deposits with Currency and Coins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254EFEF4-9484-2EAA-C362-31A93CFB85D8}"/>
              </a:ext>
            </a:extLst>
          </p:cNvPr>
          <p:cNvSpPr txBox="1">
            <a:spLocks/>
          </p:cNvSpPr>
          <p:nvPr/>
        </p:nvSpPr>
        <p:spPr>
          <a:xfrm>
            <a:off x="4169229" y="1362894"/>
            <a:ext cx="4517571" cy="1042143"/>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For deposits with both currency and coin:</a:t>
            </a:r>
          </a:p>
        </p:txBody>
      </p:sp>
      <p:grpSp>
        <p:nvGrpSpPr>
          <p:cNvPr id="4" name="Group 3">
            <a:extLst>
              <a:ext uri="{FF2B5EF4-FFF2-40B4-BE49-F238E27FC236}">
                <a16:creationId xmlns:a16="http://schemas.microsoft.com/office/drawing/2014/main" id="{AC60B2BF-53B2-34CA-F475-349E8FD0A299}"/>
              </a:ext>
            </a:extLst>
          </p:cNvPr>
          <p:cNvGrpSpPr/>
          <p:nvPr/>
        </p:nvGrpSpPr>
        <p:grpSpPr>
          <a:xfrm>
            <a:off x="457200" y="1508765"/>
            <a:ext cx="3363686" cy="4315096"/>
            <a:chOff x="6031775" y="1708975"/>
            <a:chExt cx="2449938" cy="3291840"/>
          </a:xfrm>
        </p:grpSpPr>
        <p:pic>
          <p:nvPicPr>
            <p:cNvPr id="5" name="Picture 4" descr="http://www.blockandcompany.com/media/catalog/product/cache/1/image/9df78eab33525d08d6e5fb8d27136e95/s/i/single-pouch-deposit-bags-9-x_12-clear/Single-Pouch-Deposit-Bags-9-x-12-,-Clear.jpg">
              <a:extLst>
                <a:ext uri="{FF2B5EF4-FFF2-40B4-BE49-F238E27FC236}">
                  <a16:creationId xmlns:a16="http://schemas.microsoft.com/office/drawing/2014/main" id="{8533EDD3-32AF-A843-B558-6CE8B2E0B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031775" y="1708975"/>
              <a:ext cx="2449938" cy="3291840"/>
            </a:xfrm>
            <a:prstGeom prst="rect">
              <a:avLst/>
            </a:prstGeom>
            <a:noFill/>
            <a:ln w="12700">
              <a:solidFill>
                <a:srgbClr val="008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http://www.blockandcompany.com/media/catalog/product/cache/1/image/9df78eab33525d08d6e5fb8d27136e95/s/i/single-pouch-deposit-bags-9-x_12-clear/Single-Pouch-Deposit-Bags-9-x-12-,-Clear.jpg">
              <a:extLst>
                <a:ext uri="{FF2B5EF4-FFF2-40B4-BE49-F238E27FC236}">
                  <a16:creationId xmlns:a16="http://schemas.microsoft.com/office/drawing/2014/main" id="{BBA6A8E0-42D8-560C-3271-5565587D7D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64"/>
            <a:stretch/>
          </p:blipFill>
          <p:spPr bwMode="auto">
            <a:xfrm>
              <a:off x="6434223" y="3163986"/>
              <a:ext cx="747043" cy="655455"/>
            </a:xfrm>
            <a:prstGeom prst="rect">
              <a:avLst/>
            </a:prstGeom>
            <a:noFill/>
            <a:ln w="12700">
              <a:solidFill>
                <a:srgbClr val="008000"/>
              </a:solidFill>
            </a:ln>
            <a:extLst>
              <a:ext uri="{909E8E84-426E-40DD-AFC4-6F175D3DCCD1}">
                <a14:hiddenFill xmlns:a14="http://schemas.microsoft.com/office/drawing/2010/main">
                  <a:solidFill>
                    <a:srgbClr val="FFFFFF"/>
                  </a:solidFill>
                </a14:hiddenFill>
              </a:ext>
            </a:extLst>
          </p:spPr>
        </p:pic>
        <p:pic>
          <p:nvPicPr>
            <p:cNvPr id="7" name="Picture 4" descr="http://www.blockandcompany.com/media/catalog/product/cache/1/image/9df78eab33525d08d6e5fb8d27136e95/s/i/single-pouch-deposit-bags-9-x_12-clear/Single-Pouch-Deposit-Bags-9-x-12-,-Clear.jpg">
              <a:extLst>
                <a:ext uri="{FF2B5EF4-FFF2-40B4-BE49-F238E27FC236}">
                  <a16:creationId xmlns:a16="http://schemas.microsoft.com/office/drawing/2014/main" id="{E6A66D8D-BBAA-AB2B-B15D-A9AEAFA39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64"/>
            <a:stretch/>
          </p:blipFill>
          <p:spPr bwMode="auto">
            <a:xfrm>
              <a:off x="7316842" y="3200934"/>
              <a:ext cx="747043" cy="553089"/>
            </a:xfrm>
            <a:prstGeom prst="rect">
              <a:avLst/>
            </a:prstGeom>
            <a:noFill/>
            <a:ln w="12700">
              <a:solidFill>
                <a:srgbClr val="008000"/>
              </a:solidFill>
            </a:ln>
            <a:extLst>
              <a:ext uri="{909E8E84-426E-40DD-AFC4-6F175D3DCCD1}">
                <a14:hiddenFill xmlns:a14="http://schemas.microsoft.com/office/drawing/2010/main">
                  <a:solidFill>
                    <a:srgbClr val="FFFFFF"/>
                  </a:solidFill>
                </a14:hiddenFill>
              </a:ext>
            </a:extLst>
          </p:spPr>
        </p:pic>
      </p:grpSp>
      <p:sp>
        <p:nvSpPr>
          <p:cNvPr id="8" name="Content Placeholder 2">
            <a:extLst>
              <a:ext uri="{FF2B5EF4-FFF2-40B4-BE49-F238E27FC236}">
                <a16:creationId xmlns:a16="http://schemas.microsoft.com/office/drawing/2014/main" id="{B50ECA79-DD1E-05E3-F8B2-A977B16BDE71}"/>
              </a:ext>
            </a:extLst>
          </p:cNvPr>
          <p:cNvSpPr txBox="1">
            <a:spLocks/>
          </p:cNvSpPr>
          <p:nvPr/>
        </p:nvSpPr>
        <p:spPr>
          <a:xfrm>
            <a:off x="4313253" y="2403266"/>
            <a:ext cx="4517571" cy="3460955"/>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Record your currency and coin amount on deposit slip. </a:t>
            </a:r>
          </a:p>
          <a:p>
            <a:pPr marL="457200" marR="0" lvl="0"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If the coins exceed $25.00 an additional deposit bag and deposit slip are needed.</a:t>
            </a:r>
          </a:p>
        </p:txBody>
      </p:sp>
    </p:spTree>
    <p:extLst>
      <p:ext uri="{BB962C8B-B14F-4D97-AF65-F5344CB8AC3E}">
        <p14:creationId xmlns:p14="http://schemas.microsoft.com/office/powerpoint/2010/main" val="2679827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FD8C-A13D-7028-A91E-04056B683A29}"/>
              </a:ext>
            </a:extLst>
          </p:cNvPr>
          <p:cNvSpPr txBox="1">
            <a:spLocks/>
          </p:cNvSpPr>
          <p:nvPr/>
        </p:nvSpPr>
        <p:spPr>
          <a:xfrm>
            <a:off x="457200" y="365764"/>
            <a:ext cx="7131868"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Guidelines for Currency </a:t>
            </a:r>
          </a:p>
        </p:txBody>
      </p:sp>
      <p:sp>
        <p:nvSpPr>
          <p:cNvPr id="3" name="Content Placeholder 2">
            <a:extLst>
              <a:ext uri="{FF2B5EF4-FFF2-40B4-BE49-F238E27FC236}">
                <a16:creationId xmlns:a16="http://schemas.microsoft.com/office/drawing/2014/main" id="{CA543181-F627-0DE9-4F2E-6E68D3C54E63}"/>
              </a:ext>
            </a:extLst>
          </p:cNvPr>
          <p:cNvSpPr txBox="1">
            <a:spLocks/>
          </p:cNvSpPr>
          <p:nvPr/>
        </p:nvSpPr>
        <p:spPr>
          <a:xfrm>
            <a:off x="457200" y="1160415"/>
            <a:ext cx="7772400" cy="501113"/>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Properly secure currency:</a:t>
            </a: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C177412-6403-B6D3-99E8-C3223C3B091F}"/>
              </a:ext>
            </a:extLst>
          </p:cNvPr>
          <p:cNvGrpSpPr/>
          <p:nvPr/>
        </p:nvGrpSpPr>
        <p:grpSpPr>
          <a:xfrm>
            <a:off x="548878" y="4890489"/>
            <a:ext cx="8227214" cy="1079057"/>
            <a:chOff x="481014" y="4980744"/>
            <a:chExt cx="8227214" cy="1079057"/>
          </a:xfrm>
        </p:grpSpPr>
        <p:sp>
          <p:nvSpPr>
            <p:cNvPr id="5" name="Rectangle 4">
              <a:extLst>
                <a:ext uri="{FF2B5EF4-FFF2-40B4-BE49-F238E27FC236}">
                  <a16:creationId xmlns:a16="http://schemas.microsoft.com/office/drawing/2014/main" id="{E32FDBE6-3D5A-AC6D-517E-8FA3D7462776}"/>
                </a:ext>
              </a:extLst>
            </p:cNvPr>
            <p:cNvSpPr/>
            <p:nvPr/>
          </p:nvSpPr>
          <p:spPr>
            <a:xfrm>
              <a:off x="481014" y="4980744"/>
              <a:ext cx="8091487" cy="1079057"/>
            </a:xfrm>
            <a:prstGeom prst="roundRect">
              <a:avLst/>
            </a:prstGeom>
            <a:solidFill>
              <a:srgbClr val="9BBB59">
                <a:lumMod val="60000"/>
                <a:lumOff val="40000"/>
              </a:srgbClr>
            </a:solidFill>
            <a:ln w="25400" cap="flat" cmpd="sng" algn="ctr">
              <a:solidFill>
                <a:srgbClr val="9BBB59">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F84D7F8-A02B-1D39-637C-9E7B7533CFB9}"/>
                </a:ext>
              </a:extLst>
            </p:cNvPr>
            <p:cNvSpPr txBox="1"/>
            <p:nvPr/>
          </p:nvSpPr>
          <p:spPr>
            <a:xfrm>
              <a:off x="526255" y="5230506"/>
              <a:ext cx="8181973" cy="544830"/>
            </a:xfrm>
            <a:prstGeom prst="roundRect">
              <a:avLst/>
            </a:prstGeom>
            <a:noFill/>
          </p:spPr>
          <p:txBody>
            <a:bodyPr wrap="square" rtlCol="0">
              <a:spAutoFit/>
            </a:bodyPr>
            <a:lstStyle/>
            <a:p>
              <a:pPr marL="182871" marR="0" lvl="0" indent="0" algn="ctr" defTabSz="914400" eaLnBrk="1" fontAlgn="auto" latinLnBrk="0" hangingPunct="1">
                <a:lnSpc>
                  <a:spcPct val="100000"/>
                </a:lnSpc>
                <a:spcBef>
                  <a:spcPct val="20000"/>
                </a:spcBef>
                <a:spcAft>
                  <a:spcPts val="601"/>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 not fold currency </a:t>
              </a:r>
            </a:p>
          </p:txBody>
        </p:sp>
      </p:grpSp>
      <p:grpSp>
        <p:nvGrpSpPr>
          <p:cNvPr id="7" name="Group 6">
            <a:extLst>
              <a:ext uri="{FF2B5EF4-FFF2-40B4-BE49-F238E27FC236}">
                <a16:creationId xmlns:a16="http://schemas.microsoft.com/office/drawing/2014/main" id="{8176F26F-3771-7612-277D-45F5870E7181}"/>
              </a:ext>
            </a:extLst>
          </p:cNvPr>
          <p:cNvGrpSpPr/>
          <p:nvPr/>
        </p:nvGrpSpPr>
        <p:grpSpPr>
          <a:xfrm>
            <a:off x="526255" y="3545071"/>
            <a:ext cx="8227217" cy="1098390"/>
            <a:chOff x="526255" y="3610687"/>
            <a:chExt cx="8227217" cy="1098390"/>
          </a:xfrm>
        </p:grpSpPr>
        <p:sp>
          <p:nvSpPr>
            <p:cNvPr id="8" name="Rectangle 7">
              <a:extLst>
                <a:ext uri="{FF2B5EF4-FFF2-40B4-BE49-F238E27FC236}">
                  <a16:creationId xmlns:a16="http://schemas.microsoft.com/office/drawing/2014/main" id="{4B5BE8C8-9F51-1C8D-B976-7727705F416A}"/>
                </a:ext>
              </a:extLst>
            </p:cNvPr>
            <p:cNvSpPr/>
            <p:nvPr/>
          </p:nvSpPr>
          <p:spPr>
            <a:xfrm>
              <a:off x="526255" y="3610687"/>
              <a:ext cx="8091487" cy="1079057"/>
            </a:xfrm>
            <a:prstGeom prst="round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71A9031-DF85-411E-796E-3E864140BB9A}"/>
                </a:ext>
              </a:extLst>
            </p:cNvPr>
            <p:cNvSpPr txBox="1"/>
            <p:nvPr/>
          </p:nvSpPr>
          <p:spPr>
            <a:xfrm>
              <a:off x="571499" y="3664819"/>
              <a:ext cx="8181973" cy="1044258"/>
            </a:xfrm>
            <a:prstGeom prst="roundRect">
              <a:avLst/>
            </a:prstGeom>
            <a:noFill/>
          </p:spPr>
          <p:txBody>
            <a:bodyPr wrap="square" rtlCol="0">
              <a:spAutoFit/>
            </a:bodyPr>
            <a:lstStyle/>
            <a:p>
              <a:pPr marL="182871" marR="0" lvl="0" indent="0" algn="ctr" defTabSz="914400" eaLnBrk="1" fontAlgn="auto" latinLnBrk="0" hangingPunct="1">
                <a:lnSpc>
                  <a:spcPct val="100000"/>
                </a:lnSpc>
                <a:spcBef>
                  <a:spcPts val="40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When one denomination exceeds 100 bills, </a:t>
              </a:r>
            </a:p>
            <a:p>
              <a:pPr marL="182871" marR="0" lvl="0" indent="0" algn="ctr" defTabSz="914400" eaLnBrk="1" fontAlgn="auto" latinLnBrk="0" hangingPunct="1">
                <a:lnSpc>
                  <a:spcPct val="100000"/>
                </a:lnSpc>
                <a:spcBef>
                  <a:spcPts val="40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Use currency straps to bundle</a:t>
              </a:r>
            </a:p>
          </p:txBody>
        </p:sp>
      </p:grpSp>
      <p:sp>
        <p:nvSpPr>
          <p:cNvPr id="11" name="Rectangle: Rounded Corners 10">
            <a:extLst>
              <a:ext uri="{FF2B5EF4-FFF2-40B4-BE49-F238E27FC236}">
                <a16:creationId xmlns:a16="http://schemas.microsoft.com/office/drawing/2014/main" id="{716BDB05-A76D-A145-3633-A227AF9930DC}"/>
              </a:ext>
            </a:extLst>
          </p:cNvPr>
          <p:cNvSpPr/>
          <p:nvPr/>
        </p:nvSpPr>
        <p:spPr>
          <a:xfrm>
            <a:off x="571499" y="2059354"/>
            <a:ext cx="8091487" cy="1192411"/>
          </a:xfrm>
          <a:prstGeom prst="roundRect">
            <a:avLst/>
          </a:prstGeom>
          <a:solidFill>
            <a:srgbClr val="C3D6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84F4A26-BC28-B192-614B-E58B8A6D837E}"/>
              </a:ext>
            </a:extLst>
          </p:cNvPr>
          <p:cNvSpPr txBox="1"/>
          <p:nvPr/>
        </p:nvSpPr>
        <p:spPr>
          <a:xfrm>
            <a:off x="685800" y="2175886"/>
            <a:ext cx="7977186" cy="892552"/>
          </a:xfrm>
          <a:prstGeom prst="rect">
            <a:avLst/>
          </a:prstGeom>
          <a:solidFill>
            <a:srgbClr val="C3D69B"/>
          </a:solidFill>
        </p:spPr>
        <p:txBody>
          <a:bodyPr wrap="square" rtlCol="0">
            <a:spAutoFit/>
          </a:bodyPr>
          <a:lstStyle/>
          <a:p>
            <a:pPr marL="182871" marR="0" lvl="0" indent="0" algn="ctr" defTabSz="914400" eaLnBrk="1" fontAlgn="auto" latinLnBrk="0" hangingPunct="1">
              <a:lnSpc>
                <a:spcPct val="100000"/>
              </a:lnSpc>
              <a:spcBef>
                <a:spcPct val="20000"/>
              </a:spcBef>
              <a:spcAft>
                <a:spcPts val="601"/>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 a deposit has less than 100 bill per denomination, the bills can be secured with a rubber band for each bundle</a:t>
            </a:r>
          </a:p>
        </p:txBody>
      </p:sp>
    </p:spTree>
    <p:extLst>
      <p:ext uri="{BB962C8B-B14F-4D97-AF65-F5344CB8AC3E}">
        <p14:creationId xmlns:p14="http://schemas.microsoft.com/office/powerpoint/2010/main" val="2270654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6F25-91BD-1203-E4A0-30A1AF7559E0}"/>
              </a:ext>
            </a:extLst>
          </p:cNvPr>
          <p:cNvSpPr txBox="1">
            <a:spLocks/>
          </p:cNvSpPr>
          <p:nvPr/>
        </p:nvSpPr>
        <p:spPr>
          <a:xfrm>
            <a:off x="282039"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Banking Surcharges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6C4FD18D-3A5F-2CB6-371B-25531AC044F8}"/>
              </a:ext>
            </a:extLst>
          </p:cNvPr>
          <p:cNvSpPr txBox="1">
            <a:spLocks/>
          </p:cNvSpPr>
          <p:nvPr/>
        </p:nvSpPr>
        <p:spPr>
          <a:xfrm>
            <a:off x="282039" y="1230794"/>
            <a:ext cx="8579922" cy="973521"/>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A surcharge is an additional charge from Bank of America for non-standard deposits such as:</a:t>
            </a: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Content Placeholder 2">
            <a:extLst>
              <a:ext uri="{FF2B5EF4-FFF2-40B4-BE49-F238E27FC236}">
                <a16:creationId xmlns:a16="http://schemas.microsoft.com/office/drawing/2014/main" id="{3FA5243C-F461-B95A-F6DB-755A6CC3F18E}"/>
              </a:ext>
            </a:extLst>
          </p:cNvPr>
          <p:cNvSpPr txBox="1">
            <a:spLocks/>
          </p:cNvSpPr>
          <p:nvPr/>
        </p:nvSpPr>
        <p:spPr>
          <a:xfrm>
            <a:off x="457200" y="2276614"/>
            <a:ext cx="5496999" cy="3553915"/>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Deposit of non-clear bags</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Coins that exceed $25 with currency</a:t>
            </a:r>
            <a:endParaRPr kumimoji="0" lang="en-US" sz="2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endParaRP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Multiple deposits in one bag</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Incomplete deposit slips</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Loose and/or folded currency</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Using tape, staples, excess paper clips or straps</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endParaRPr>
          </a:p>
        </p:txBody>
      </p:sp>
      <p:pic>
        <p:nvPicPr>
          <p:cNvPr id="5" name="Picture 2" descr="Bank Clipart - | view 64 bank illustration, images and graphics from  +50,000 possibilities. - joanamtfjoana">
            <a:extLst>
              <a:ext uri="{FF2B5EF4-FFF2-40B4-BE49-F238E27FC236}">
                <a16:creationId xmlns:a16="http://schemas.microsoft.com/office/drawing/2014/main" id="{1E1B8681-A3A9-4662-11B3-3958772F4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089" y="3069344"/>
            <a:ext cx="2592549" cy="3575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753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25D4-2B15-3588-D73C-DA074780E151}"/>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Banking with Financial Managers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0AAA2950-E46E-7453-27C1-3C655383FBA9}"/>
              </a:ext>
            </a:extLst>
          </p:cNvPr>
          <p:cNvSpPr txBox="1">
            <a:spLocks/>
          </p:cNvSpPr>
          <p:nvPr/>
        </p:nvSpPr>
        <p:spPr>
          <a:xfrm>
            <a:off x="457200" y="1167345"/>
            <a:ext cx="8045532" cy="1389740"/>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At secondary sites, the FSM will give the daily deposit to the Financial Manager. Deposits are picked up by the armored service.</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2">
            <a:extLst>
              <a:ext uri="{FF2B5EF4-FFF2-40B4-BE49-F238E27FC236}">
                <a16:creationId xmlns:a16="http://schemas.microsoft.com/office/drawing/2014/main" id="{E2B4BD97-45D9-1049-B989-7D590AADD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1291">
            <a:off x="2698568" y="5279490"/>
            <a:ext cx="1043082" cy="1388875"/>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Content Placeholder 2">
            <a:extLst>
              <a:ext uri="{FF2B5EF4-FFF2-40B4-BE49-F238E27FC236}">
                <a16:creationId xmlns:a16="http://schemas.microsoft.com/office/drawing/2014/main" id="{F33F389C-E1B0-94B1-85C5-D89E965EB21E}"/>
              </a:ext>
            </a:extLst>
          </p:cNvPr>
          <p:cNvSpPr txBox="1">
            <a:spLocks/>
          </p:cNvSpPr>
          <p:nvPr/>
        </p:nvSpPr>
        <p:spPr>
          <a:xfrm>
            <a:off x="791497" y="2557085"/>
            <a:ext cx="8045532" cy="2403519"/>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Include a completed deposit slip with the cash deposit </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Use the clear plastic bank deposit bag(s)</a:t>
            </a: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Complete the Banking Transfer Log</a:t>
            </a: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Use the locked bag </a:t>
            </a: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a:p>
            <a:pPr marL="457200" marR="0" lvl="1"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Keep the change fund separate from cash deposits </a:t>
            </a:r>
          </a:p>
        </p:txBody>
      </p:sp>
      <p:pic>
        <p:nvPicPr>
          <p:cNvPr id="6" name="Picture 4" descr="Bank security vehicle vector free download">
            <a:extLst>
              <a:ext uri="{FF2B5EF4-FFF2-40B4-BE49-F238E27FC236}">
                <a16:creationId xmlns:a16="http://schemas.microsoft.com/office/drawing/2014/main" id="{C0B4AF9B-D54D-1B6A-D136-DD723C09247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backgroundMark x1="37455" y1="71585" x2="58182" y2="73224"/>
                      </a14:backgroundRemoval>
                    </a14:imgEffect>
                  </a14:imgLayer>
                </a14:imgProps>
              </a:ext>
              <a:ext uri="{28A0092B-C50C-407E-A947-70E740481C1C}">
                <a14:useLocalDpi xmlns:a14="http://schemas.microsoft.com/office/drawing/2010/main" val="0"/>
              </a:ext>
            </a:extLst>
          </a:blip>
          <a:srcRect/>
          <a:stretch>
            <a:fillRect/>
          </a:stretch>
        </p:blipFill>
        <p:spPr bwMode="auto">
          <a:xfrm>
            <a:off x="3620725" y="4503175"/>
            <a:ext cx="4357555" cy="289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16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0-#ppt_w/2"/>
                                          </p:val>
                                        </p:tav>
                                        <p:tav tm="100000">
                                          <p:val>
                                            <p:strVal val="#ppt_x"/>
                                          </p:val>
                                        </p:tav>
                                      </p:tavLst>
                                    </p:anim>
                                    <p:anim calcmode="lin" valueType="num">
                                      <p:cBhvr additive="base">
                                        <p:cTn id="11" dur="2000" fill="hold"/>
                                        <p:tgtEl>
                                          <p:spTgt spid="6"/>
                                        </p:tgtEl>
                                        <p:attrNameLst>
                                          <p:attrName>ppt_y</p:attrName>
                                        </p:attrNameLst>
                                      </p:cBhvr>
                                      <p:tavLst>
                                        <p:tav tm="0">
                                          <p:val>
                                            <p:strVal val="#ppt_y"/>
                                          </p:val>
                                        </p:tav>
                                        <p:tav tm="100000">
                                          <p:val>
                                            <p:strVal val="#ppt_y"/>
                                          </p:val>
                                        </p:tav>
                                      </p:tavLst>
                                    </p:anim>
                                  </p:childTnLst>
                                </p:cTn>
                              </p:par>
                              <p:par>
                                <p:cTn id="12" presetID="2" presetClass="exit" presetSubtype="2" fill="hold" nodeType="withEffect">
                                  <p:stCondLst>
                                    <p:cond delay="500"/>
                                  </p:stCondLst>
                                  <p:childTnLst>
                                    <p:anim calcmode="lin" valueType="num">
                                      <p:cBhvr additive="base">
                                        <p:cTn id="13" dur="1000"/>
                                        <p:tgtEl>
                                          <p:spTgt spid="6"/>
                                        </p:tgtEl>
                                        <p:attrNameLst>
                                          <p:attrName>ppt_x</p:attrName>
                                        </p:attrNameLst>
                                      </p:cBhvr>
                                      <p:tavLst>
                                        <p:tav tm="0">
                                          <p:val>
                                            <p:strVal val="ppt_x"/>
                                          </p:val>
                                        </p:tav>
                                        <p:tav tm="100000">
                                          <p:val>
                                            <p:strVal val="1+ppt_w/2"/>
                                          </p:val>
                                        </p:tav>
                                      </p:tavLst>
                                    </p:anim>
                                    <p:anim calcmode="lin" valueType="num">
                                      <p:cBhvr additive="base">
                                        <p:cTn id="14" dur="1000"/>
                                        <p:tgtEl>
                                          <p:spTgt spid="6"/>
                                        </p:tgtEl>
                                        <p:attrNameLst>
                                          <p:attrName>ppt_y</p:attrName>
                                        </p:attrNameLst>
                                      </p:cBhvr>
                                      <p:tavLst>
                                        <p:tav tm="0">
                                          <p:val>
                                            <p:strVal val="ppt_y"/>
                                          </p:val>
                                        </p:tav>
                                        <p:tav tm="100000">
                                          <p:val>
                                            <p:strVal val="ppt_y"/>
                                          </p:val>
                                        </p:tav>
                                      </p:tavLst>
                                    </p:anim>
                                    <p:set>
                                      <p:cBhvr>
                                        <p:cTn id="1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D8D9-873A-9680-95B4-55F82A1E8C96}"/>
              </a:ext>
            </a:extLst>
          </p:cNvPr>
          <p:cNvSpPr txBox="1">
            <a:spLocks/>
          </p:cNvSpPr>
          <p:nvPr/>
        </p:nvSpPr>
        <p:spPr>
          <a:xfrm>
            <a:off x="457200" y="365761"/>
            <a:ext cx="7696407"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Banking Documents and Resources</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CD9461-D981-6BBE-A930-9E26D500F613}"/>
              </a:ext>
            </a:extLst>
          </p:cNvPr>
          <p:cNvPicPr>
            <a:picLocks noChangeAspect="1"/>
          </p:cNvPicPr>
          <p:nvPr/>
        </p:nvPicPr>
        <p:blipFill>
          <a:blip r:embed="rId3"/>
          <a:stretch>
            <a:fillRect/>
          </a:stretch>
        </p:blipFill>
        <p:spPr>
          <a:xfrm>
            <a:off x="4242479" y="1278030"/>
            <a:ext cx="1990727" cy="1029687"/>
          </a:xfrm>
          <a:prstGeom prst="rect">
            <a:avLst/>
          </a:prstGeom>
          <a:ln>
            <a:solidFill>
              <a:srgbClr val="000000"/>
            </a:solidFill>
          </a:ln>
        </p:spPr>
      </p:pic>
      <p:grpSp>
        <p:nvGrpSpPr>
          <p:cNvPr id="4" name="Group 3">
            <a:extLst>
              <a:ext uri="{FF2B5EF4-FFF2-40B4-BE49-F238E27FC236}">
                <a16:creationId xmlns:a16="http://schemas.microsoft.com/office/drawing/2014/main" id="{6104A3EC-0B47-119A-A295-AB7F12454889}"/>
              </a:ext>
            </a:extLst>
          </p:cNvPr>
          <p:cNvGrpSpPr/>
          <p:nvPr/>
        </p:nvGrpSpPr>
        <p:grpSpPr>
          <a:xfrm>
            <a:off x="4242481" y="2736950"/>
            <a:ext cx="1990725" cy="4019551"/>
            <a:chOff x="4242481" y="2736950"/>
            <a:chExt cx="1990725" cy="4019551"/>
          </a:xfrm>
        </p:grpSpPr>
        <p:pic>
          <p:nvPicPr>
            <p:cNvPr id="5" name="Picture 4">
              <a:extLst>
                <a:ext uri="{FF2B5EF4-FFF2-40B4-BE49-F238E27FC236}">
                  <a16:creationId xmlns:a16="http://schemas.microsoft.com/office/drawing/2014/main" id="{760FE911-8F8B-1CD3-C4FE-BC71CC9695CE}"/>
                </a:ext>
              </a:extLst>
            </p:cNvPr>
            <p:cNvPicPr>
              <a:picLocks noChangeAspect="1"/>
            </p:cNvPicPr>
            <p:nvPr/>
          </p:nvPicPr>
          <p:blipFill>
            <a:blip r:embed="rId4"/>
            <a:stretch>
              <a:fillRect/>
            </a:stretch>
          </p:blipFill>
          <p:spPr>
            <a:xfrm>
              <a:off x="4242481" y="2736950"/>
              <a:ext cx="1990725" cy="4019551"/>
            </a:xfrm>
            <a:prstGeom prst="rect">
              <a:avLst/>
            </a:prstGeom>
            <a:ln>
              <a:solidFill>
                <a:srgbClr val="000000"/>
              </a:solidFill>
            </a:ln>
          </p:spPr>
        </p:pic>
        <p:sp>
          <p:nvSpPr>
            <p:cNvPr id="6" name="Right Arrow 9">
              <a:extLst>
                <a:ext uri="{FF2B5EF4-FFF2-40B4-BE49-F238E27FC236}">
                  <a16:creationId xmlns:a16="http://schemas.microsoft.com/office/drawing/2014/main" id="{A7443838-76A7-E294-C1FA-D0A411B6AC87}"/>
                </a:ext>
              </a:extLst>
            </p:cNvPr>
            <p:cNvSpPr/>
            <p:nvPr/>
          </p:nvSpPr>
          <p:spPr>
            <a:xfrm flipV="1">
              <a:off x="4307053" y="4120184"/>
              <a:ext cx="1674281" cy="273231"/>
            </a:xfrm>
            <a:prstGeom prst="rect">
              <a:avLst/>
            </a:prstGeom>
            <a:solidFill>
              <a:srgbClr val="FF0000">
                <a:alpha val="0"/>
              </a:srgbClr>
            </a:solidFill>
            <a:ln w="28575" cap="flat" cmpd="sng" algn="ctr">
              <a:solidFill>
                <a:srgbClr val="FF0000"/>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4E2023E0-FC3B-CA12-3718-E9B5AFE69D5B}"/>
              </a:ext>
            </a:extLst>
          </p:cNvPr>
          <p:cNvSpPr txBox="1"/>
          <p:nvPr/>
        </p:nvSpPr>
        <p:spPr>
          <a:xfrm>
            <a:off x="457200" y="1280161"/>
            <a:ext cx="3585759" cy="4401205"/>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80808"/>
                </a:solidFill>
                <a:effectLst/>
                <a:uLnTx/>
                <a:uFillTx/>
                <a:latin typeface="Calibri" panose="020F0502020204030204" pitchFamily="34" charset="0"/>
                <a:ea typeface="Calibri" panose="020F0502020204030204" pitchFamily="34" charset="0"/>
                <a:cs typeface="Calibri" panose="020F0502020204030204" pitchFamily="34" charset="0"/>
              </a:rPr>
              <a:t>All of the Banking forms, discussed in this training, are located on the Café LA website, </a:t>
            </a:r>
            <a:r>
              <a:rPr kumimoji="0" lang="en-US" sz="2800" b="1" i="0" u="none" strike="noStrike" kern="0" cap="none" spc="0" normalizeH="0" baseline="0" noProof="0" dirty="0">
                <a:ln>
                  <a:noFill/>
                </a:ln>
                <a:solidFill>
                  <a:srgbClr val="080808"/>
                </a:solidFill>
                <a:effectLst/>
                <a:uLnTx/>
                <a:uFillTx/>
                <a:latin typeface="Calibri" panose="020F0502020204030204" pitchFamily="34" charset="0"/>
                <a:ea typeface="Calibri" panose="020F0502020204030204" pitchFamily="34" charset="0"/>
                <a:cs typeface="Calibri" panose="020F0502020204030204" pitchFamily="34" charset="0"/>
              </a:rPr>
              <a:t>Training and Resources </a:t>
            </a:r>
            <a:r>
              <a:rPr kumimoji="0" lang="en-US" sz="2800" b="0" i="0" u="none" strike="noStrike" kern="0" cap="none" spc="0" normalizeH="0" baseline="0" noProof="0" dirty="0">
                <a:ln>
                  <a:noFill/>
                </a:ln>
                <a:solidFill>
                  <a:srgbClr val="080808"/>
                </a:solidFill>
                <a:effectLst/>
                <a:uLnTx/>
                <a:uFillTx/>
                <a:latin typeface="Calibri" panose="020F0502020204030204" pitchFamily="34" charset="0"/>
                <a:ea typeface="Calibri" panose="020F0502020204030204" pitchFamily="34" charset="0"/>
                <a:cs typeface="Calibri" panose="020F0502020204030204" pitchFamily="34" charset="0"/>
              </a:rPr>
              <a:t>page, in the </a:t>
            </a:r>
            <a:r>
              <a:rPr kumimoji="0" lang="en-US" sz="2800" b="1" i="0" u="none" strike="noStrike" kern="0" cap="none" spc="0" normalizeH="0" baseline="0" noProof="0" dirty="0">
                <a:ln>
                  <a:noFill/>
                </a:ln>
                <a:solidFill>
                  <a:srgbClr val="080808"/>
                </a:solidFill>
                <a:effectLst/>
                <a:uLnTx/>
                <a:uFillTx/>
                <a:latin typeface="Calibri" panose="020F0502020204030204" pitchFamily="34" charset="0"/>
                <a:ea typeface="Calibri" panose="020F0502020204030204" pitchFamily="34" charset="0"/>
                <a:cs typeface="Calibri" panose="020F0502020204030204" pitchFamily="34" charset="0"/>
              </a:rPr>
              <a:t>Financial</a:t>
            </a:r>
            <a:r>
              <a:rPr kumimoji="0" lang="en-US" sz="2800" b="0" i="0" u="none" strike="noStrike" kern="0" cap="none" spc="0" normalizeH="0" baseline="0" noProof="0" dirty="0">
                <a:ln>
                  <a:noFill/>
                </a:ln>
                <a:solidFill>
                  <a:srgbClr val="080808"/>
                </a:solidFill>
                <a:effectLst/>
                <a:uLnTx/>
                <a:uFillTx/>
                <a:latin typeface="Calibri" panose="020F0502020204030204" pitchFamily="34" charset="0"/>
                <a:ea typeface="Calibri" panose="020F0502020204030204" pitchFamily="34" charset="0"/>
                <a:cs typeface="Calibri" panose="020F0502020204030204" pitchFamily="34" charset="0"/>
              </a:rPr>
              <a:t> section</a:t>
            </a:r>
          </a:p>
        </p:txBody>
      </p:sp>
      <p:grpSp>
        <p:nvGrpSpPr>
          <p:cNvPr id="8" name="Group 7">
            <a:extLst>
              <a:ext uri="{FF2B5EF4-FFF2-40B4-BE49-F238E27FC236}">
                <a16:creationId xmlns:a16="http://schemas.microsoft.com/office/drawing/2014/main" id="{AF359070-739E-9DBB-6CA0-EE90550E08DC}"/>
              </a:ext>
            </a:extLst>
          </p:cNvPr>
          <p:cNvGrpSpPr/>
          <p:nvPr/>
        </p:nvGrpSpPr>
        <p:grpSpPr>
          <a:xfrm>
            <a:off x="6332603" y="1278030"/>
            <a:ext cx="2467636" cy="5478471"/>
            <a:chOff x="6332603" y="1278030"/>
            <a:chExt cx="2467636" cy="5478471"/>
          </a:xfrm>
        </p:grpSpPr>
        <p:pic>
          <p:nvPicPr>
            <p:cNvPr id="9" name="Picture 8">
              <a:extLst>
                <a:ext uri="{FF2B5EF4-FFF2-40B4-BE49-F238E27FC236}">
                  <a16:creationId xmlns:a16="http://schemas.microsoft.com/office/drawing/2014/main" id="{410C2C8A-B6BA-2B96-03FD-8FDC42E6CA83}"/>
                </a:ext>
              </a:extLst>
            </p:cNvPr>
            <p:cNvPicPr>
              <a:picLocks noChangeAspect="1"/>
            </p:cNvPicPr>
            <p:nvPr/>
          </p:nvPicPr>
          <p:blipFill rotWithShape="1">
            <a:blip r:embed="rId5"/>
            <a:srcRect b="3254"/>
            <a:stretch/>
          </p:blipFill>
          <p:spPr>
            <a:xfrm>
              <a:off x="6332603" y="1278030"/>
              <a:ext cx="2467636" cy="5478471"/>
            </a:xfrm>
            <a:prstGeom prst="rect">
              <a:avLst/>
            </a:prstGeom>
            <a:ln>
              <a:solidFill>
                <a:srgbClr val="000000"/>
              </a:solidFill>
            </a:ln>
          </p:spPr>
        </p:pic>
        <p:sp>
          <p:nvSpPr>
            <p:cNvPr id="10" name="Right Arrow 9">
              <a:extLst>
                <a:ext uri="{FF2B5EF4-FFF2-40B4-BE49-F238E27FC236}">
                  <a16:creationId xmlns:a16="http://schemas.microsoft.com/office/drawing/2014/main" id="{26F89C01-B0BC-DA8C-6B65-76AA59469E0B}"/>
                </a:ext>
              </a:extLst>
            </p:cNvPr>
            <p:cNvSpPr/>
            <p:nvPr/>
          </p:nvSpPr>
          <p:spPr>
            <a:xfrm flipV="1">
              <a:off x="6387033" y="1360714"/>
              <a:ext cx="949940" cy="241658"/>
            </a:xfrm>
            <a:prstGeom prst="rect">
              <a:avLst/>
            </a:prstGeom>
            <a:solidFill>
              <a:srgbClr val="FF0000">
                <a:alpha val="0"/>
              </a:srgbClr>
            </a:solidFill>
            <a:ln w="28575" cap="flat" cmpd="sng" algn="ctr">
              <a:solidFill>
                <a:srgbClr val="FF0000"/>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8999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ppt_x</p:attrName>
                                        </p:attrNameLst>
                                      </p:cBhvr>
                                      <p:tavLst>
                                        <p:tav tm="0">
                                          <p:val>
                                            <p:strVal val="#ppt_x-#ppt_w*1.125000"/>
                                          </p:val>
                                        </p:tav>
                                        <p:tav tm="100000">
                                          <p:val>
                                            <p:strVal val="#ppt_x"/>
                                          </p:val>
                                        </p:tav>
                                      </p:tavLst>
                                    </p:anim>
                                    <p:animEffect transition="in" filter="wipe(right)">
                                      <p:cBhvr>
                                        <p:cTn id="8" dur="750"/>
                                        <p:tgtEl>
                                          <p:spTgt spid="4"/>
                                        </p:tgtEl>
                                      </p:cBhvr>
                                    </p:animEffect>
                                  </p:childTnLst>
                                </p:cTn>
                              </p:par>
                            </p:childTnLst>
                          </p:cTn>
                        </p:par>
                        <p:par>
                          <p:cTn id="9" fill="hold">
                            <p:stCondLst>
                              <p:cond delay="750"/>
                            </p:stCondLst>
                            <p:childTnLst>
                              <p:par>
                                <p:cTn id="10" presetID="1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p:tgtEl>
                                          <p:spTgt spid="8"/>
                                        </p:tgtEl>
                                        <p:attrNameLst>
                                          <p:attrName>ppt_x</p:attrName>
                                        </p:attrNameLst>
                                      </p:cBhvr>
                                      <p:tavLst>
                                        <p:tav tm="0">
                                          <p:val>
                                            <p:strVal val="#ppt_x-#ppt_w*1.125000"/>
                                          </p:val>
                                        </p:tav>
                                        <p:tav tm="100000">
                                          <p:val>
                                            <p:strVal val="#ppt_x"/>
                                          </p:val>
                                        </p:tav>
                                      </p:tavLst>
                                    </p:anim>
                                    <p:animEffect transition="in" filter="wipe(right)">
                                      <p:cBhvr>
                                        <p:cTn id="1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C5EB-3EED-96D4-3FD5-D26EF8D897F4}"/>
              </a:ext>
            </a:extLst>
          </p:cNvPr>
          <p:cNvSpPr txBox="1">
            <a:spLocks/>
          </p:cNvSpPr>
          <p:nvPr/>
        </p:nvSpPr>
        <p:spPr>
          <a:xfrm>
            <a:off x="457200" y="365764"/>
            <a:ext cx="7914065"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Banking Transfer Log</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grpSp>
        <p:nvGrpSpPr>
          <p:cNvPr id="3" name="Group 2">
            <a:extLst>
              <a:ext uri="{FF2B5EF4-FFF2-40B4-BE49-F238E27FC236}">
                <a16:creationId xmlns:a16="http://schemas.microsoft.com/office/drawing/2014/main" id="{F8A1FCF6-F487-5029-2C3D-7B03AA61FFFC}"/>
              </a:ext>
            </a:extLst>
          </p:cNvPr>
          <p:cNvGrpSpPr/>
          <p:nvPr/>
        </p:nvGrpSpPr>
        <p:grpSpPr>
          <a:xfrm>
            <a:off x="457209" y="1495267"/>
            <a:ext cx="8229599" cy="5088101"/>
            <a:chOff x="806516" y="3197953"/>
            <a:chExt cx="6303733" cy="3121976"/>
          </a:xfrm>
        </p:grpSpPr>
        <p:pic>
          <p:nvPicPr>
            <p:cNvPr id="4" name="Picture 3">
              <a:extLst>
                <a:ext uri="{FF2B5EF4-FFF2-40B4-BE49-F238E27FC236}">
                  <a16:creationId xmlns:a16="http://schemas.microsoft.com/office/drawing/2014/main" id="{72E857F6-2424-F9D8-5A1A-F518C2E0F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16" y="3197953"/>
              <a:ext cx="6303732" cy="3121976"/>
            </a:xfrm>
            <a:prstGeom prst="rect">
              <a:avLst/>
            </a:prstGeom>
          </p:spPr>
        </p:pic>
        <p:sp>
          <p:nvSpPr>
            <p:cNvPr id="5" name="Rectangle 4">
              <a:extLst>
                <a:ext uri="{FF2B5EF4-FFF2-40B4-BE49-F238E27FC236}">
                  <a16:creationId xmlns:a16="http://schemas.microsoft.com/office/drawing/2014/main" id="{4638A1F9-AED8-3FC2-25D4-72EBF05876D6}"/>
                </a:ext>
              </a:extLst>
            </p:cNvPr>
            <p:cNvSpPr/>
            <p:nvPr/>
          </p:nvSpPr>
          <p:spPr>
            <a:xfrm>
              <a:off x="5623751" y="3338332"/>
              <a:ext cx="1486498" cy="492148"/>
            </a:xfrm>
            <a:prstGeom prst="rect">
              <a:avLst/>
            </a:prstGeom>
            <a:solidFill>
              <a:srgbClr val="FFFFFF">
                <a:alpha val="0"/>
              </a:srgbClr>
            </a:soli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grpSp>
      <p:sp>
        <p:nvSpPr>
          <p:cNvPr id="6" name="Content Placeholder 4">
            <a:extLst>
              <a:ext uri="{FF2B5EF4-FFF2-40B4-BE49-F238E27FC236}">
                <a16:creationId xmlns:a16="http://schemas.microsoft.com/office/drawing/2014/main" id="{ABDD4442-4EFE-68AE-CB43-F05318E65F9B}"/>
              </a:ext>
            </a:extLst>
          </p:cNvPr>
          <p:cNvSpPr txBox="1">
            <a:spLocks/>
          </p:cNvSpPr>
          <p:nvPr/>
        </p:nvSpPr>
        <p:spPr>
          <a:xfrm>
            <a:off x="228608" y="3639214"/>
            <a:ext cx="8686801" cy="1449887"/>
          </a:xfrm>
          <a:prstGeom prst="roundRect">
            <a:avLst>
              <a:gd name="adj" fmla="val 0"/>
            </a:avLst>
          </a:prstGeom>
          <a:solidFill>
            <a:srgbClr val="FAC090"/>
          </a:solidFill>
          <a:ln>
            <a:noFill/>
          </a:ln>
        </p:spPr>
        <p:txBody>
          <a:bodyPr vert="horz" lIns="91440" tIns="45720" rIns="91440" bIns="45720" rtlCol="0">
            <a:normAutofit lnSpcReduction="10000"/>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This form records the transfer of the locked bag and deposit bag(s) from FSM to Financial Manager</a:t>
            </a:r>
          </a:p>
          <a:p>
            <a:pPr marL="0" marR="0" lvl="0" indent="0" algn="ctr"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3000" b="1" i="0" u="none" strike="noStrike" kern="1200" cap="none" spc="0" normalizeH="0" baseline="0" noProof="0" dirty="0">
                <a:ln>
                  <a:noFill/>
                </a:ln>
                <a:solidFill>
                  <a:srgbClr val="000000"/>
                </a:solidFill>
                <a:effectLst/>
                <a:uLnTx/>
                <a:uFillTx/>
                <a:latin typeface="Calibri"/>
                <a:ea typeface="+mn-ea"/>
                <a:cs typeface="+mn-cs"/>
              </a:rPr>
              <a:t>Begin a new log for each month</a:t>
            </a:r>
          </a:p>
        </p:txBody>
      </p:sp>
    </p:spTree>
    <p:extLst>
      <p:ext uri="{BB962C8B-B14F-4D97-AF65-F5344CB8AC3E}">
        <p14:creationId xmlns:p14="http://schemas.microsoft.com/office/powerpoint/2010/main" val="1959706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3670-EA00-DA68-FB39-6EF5068863F0}"/>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Locked Bag</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4">
            <a:extLst>
              <a:ext uri="{FF2B5EF4-FFF2-40B4-BE49-F238E27FC236}">
                <a16:creationId xmlns:a16="http://schemas.microsoft.com/office/drawing/2014/main" id="{6DB02C08-F6ED-F345-4084-0761A36C4E29}"/>
              </a:ext>
            </a:extLst>
          </p:cNvPr>
          <p:cNvSpPr txBox="1">
            <a:spLocks/>
          </p:cNvSpPr>
          <p:nvPr/>
        </p:nvSpPr>
        <p:spPr>
          <a:xfrm>
            <a:off x="457201" y="1280161"/>
            <a:ext cx="7886700" cy="5212080"/>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A locked bag is a safeguarding tool used to store cash deposits and change funds during operating hours.</a:t>
            </a: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800" b="1"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800" b="1"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endParaRPr kumimoji="0" lang="en-US" sz="2800" b="1"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Contact your AFSS for additional locked bags.</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51D0A907-15AC-ACA7-D7B7-43B6567AD8F8}"/>
              </a:ext>
            </a:extLst>
          </p:cNvPr>
          <p:cNvGrpSpPr/>
          <p:nvPr/>
        </p:nvGrpSpPr>
        <p:grpSpPr>
          <a:xfrm>
            <a:off x="2529783" y="2475454"/>
            <a:ext cx="4434707" cy="2821493"/>
            <a:chOff x="2053087" y="3345729"/>
            <a:chExt cx="4658264" cy="2667271"/>
          </a:xfrm>
        </p:grpSpPr>
        <p:sp>
          <p:nvSpPr>
            <p:cNvPr id="5" name="Rectangle: Diagonal Corners Rounded 4">
              <a:extLst>
                <a:ext uri="{FF2B5EF4-FFF2-40B4-BE49-F238E27FC236}">
                  <a16:creationId xmlns:a16="http://schemas.microsoft.com/office/drawing/2014/main" id="{D6EA6F9A-BC8A-8561-C576-81D409CDDB77}"/>
                </a:ext>
              </a:extLst>
            </p:cNvPr>
            <p:cNvSpPr/>
            <p:nvPr/>
          </p:nvSpPr>
          <p:spPr>
            <a:xfrm rot="623900">
              <a:off x="2228043" y="3426418"/>
              <a:ext cx="141378" cy="287124"/>
            </a:xfrm>
            <a:prstGeom prst="round2DiagRect">
              <a:avLst/>
            </a:prstGeom>
            <a:solidFill>
              <a:srgbClr val="FFFFFF">
                <a:alpha val="0"/>
              </a:srgbClr>
            </a:solidFill>
            <a:ln w="28575" cap="flat" cmpd="sng" algn="ctr">
              <a:solidFill>
                <a:srgbClr val="FFCC66">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D0E19EF-BEA3-62FC-B75A-1B5AD4F095E5}"/>
                </a:ext>
              </a:extLst>
            </p:cNvPr>
            <p:cNvGrpSpPr/>
            <p:nvPr/>
          </p:nvGrpSpPr>
          <p:grpSpPr>
            <a:xfrm>
              <a:off x="2053087" y="3345729"/>
              <a:ext cx="4658264" cy="2667271"/>
              <a:chOff x="2053087" y="3345729"/>
              <a:chExt cx="4658264" cy="2667271"/>
            </a:xfrm>
          </p:grpSpPr>
          <p:sp>
            <p:nvSpPr>
              <p:cNvPr id="7" name="Rectangle: Diagonal Corners Rounded 6">
                <a:extLst>
                  <a:ext uri="{FF2B5EF4-FFF2-40B4-BE49-F238E27FC236}">
                    <a16:creationId xmlns:a16="http://schemas.microsoft.com/office/drawing/2014/main" id="{CEF89332-D466-7B8F-6C3D-12A06ADE1C66}"/>
                  </a:ext>
                </a:extLst>
              </p:cNvPr>
              <p:cNvSpPr/>
              <p:nvPr/>
            </p:nvSpPr>
            <p:spPr>
              <a:xfrm rot="623900">
                <a:off x="2162926" y="3345729"/>
                <a:ext cx="284672" cy="287124"/>
              </a:xfrm>
              <a:prstGeom prst="round2DiagRect">
                <a:avLst/>
              </a:prstGeom>
              <a:solidFill>
                <a:srgbClr val="FFFFFF">
                  <a:alpha val="0"/>
                </a:srgbClr>
              </a:solidFill>
              <a:ln w="28575" cap="flat" cmpd="sng" algn="ctr">
                <a:solidFill>
                  <a:srgbClr val="FFCC66">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8" name="Rectangle: Single Corner Rounded 7">
                <a:extLst>
                  <a:ext uri="{FF2B5EF4-FFF2-40B4-BE49-F238E27FC236}">
                    <a16:creationId xmlns:a16="http://schemas.microsoft.com/office/drawing/2014/main" id="{395B22DF-B84F-111F-1B6B-5E15DE50FCAC}"/>
                  </a:ext>
                </a:extLst>
              </p:cNvPr>
              <p:cNvSpPr/>
              <p:nvPr/>
            </p:nvSpPr>
            <p:spPr>
              <a:xfrm>
                <a:off x="2053087" y="3657989"/>
                <a:ext cx="4658264" cy="2355011"/>
              </a:xfrm>
              <a:prstGeom prst="round1Rect">
                <a:avLst/>
              </a:prstGeom>
              <a:gradFill rotWithShape="1">
                <a:gsLst>
                  <a:gs pos="0">
                    <a:srgbClr val="1F497D">
                      <a:tint val="80000"/>
                      <a:satMod val="300000"/>
                    </a:srgbClr>
                  </a:gs>
                  <a:gs pos="0">
                    <a:srgbClr val="1F497D">
                      <a:shade val="30000"/>
                      <a:satMod val="200000"/>
                    </a:srgbClr>
                  </a:gs>
                </a:gsLst>
                <a:path path="circle">
                  <a:fillToRect l="50000" t="50000" r="50000" b="50000"/>
                </a:path>
              </a:gradFill>
              <a:ln w="28575" cap="flat" cmpd="sng" algn="ctr">
                <a:solidFill>
                  <a:srgbClr val="0070C0"/>
                </a:solidFill>
                <a:prstDash val="solid"/>
              </a:ln>
              <a:effectLst>
                <a:outerShdw blurRad="76200" dir="13500000" sy="23000" kx="1200000" algn="br" rotWithShape="0">
                  <a:prstClr val="black">
                    <a:alpha val="20000"/>
                  </a:prstClr>
                </a:outerShdw>
              </a:effectLst>
              <a:scene3d>
                <a:camera prst="perspectiveRight"/>
                <a:lightRig rig="threePt" dir="t"/>
              </a:scene3d>
              <a:sp3d extrusionH="101600">
                <a:bevelT w="165100" prst="coolSlant"/>
                <a:bevelB w="508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38BA4BC-9508-9FBD-0A25-3C4D1AE2DCC3}"/>
                  </a:ext>
                </a:extLst>
              </p:cNvPr>
              <p:cNvSpPr/>
              <p:nvPr/>
            </p:nvSpPr>
            <p:spPr>
              <a:xfrm>
                <a:off x="3782683" y="4428533"/>
                <a:ext cx="1216325" cy="575090"/>
              </a:xfrm>
              <a:prstGeom prst="rect">
                <a:avLst/>
              </a:prstGeom>
              <a:solidFill>
                <a:sysClr val="window" lastClr="FFFFFF"/>
              </a:solidFill>
              <a:ln w="76200" cap="flat" cmpd="sng" algn="ctr">
                <a:solidFill>
                  <a:srgbClr val="C0504D">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B66398E-E60B-B588-B01C-E22CFC879986}"/>
                  </a:ext>
                </a:extLst>
              </p:cNvPr>
              <p:cNvCxnSpPr>
                <a:cxnSpLocks/>
              </p:cNvCxnSpPr>
              <p:nvPr/>
            </p:nvCxnSpPr>
            <p:spPr>
              <a:xfrm>
                <a:off x="2734574" y="3735543"/>
                <a:ext cx="3355675" cy="0"/>
              </a:xfrm>
              <a:prstGeom prst="line">
                <a:avLst/>
              </a:prstGeom>
              <a:noFill/>
              <a:ln w="25400" cap="flat" cmpd="sng" algn="ctr">
                <a:solidFill>
                  <a:sysClr val="window" lastClr="FFFFFF">
                    <a:lumMod val="95000"/>
                  </a:sysClr>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F2B21A4B-CE8E-219D-B764-2F0E98430A8E}"/>
                  </a:ext>
                </a:extLst>
              </p:cNvPr>
              <p:cNvCxnSpPr>
                <a:cxnSpLocks/>
              </p:cNvCxnSpPr>
              <p:nvPr/>
            </p:nvCxnSpPr>
            <p:spPr>
              <a:xfrm>
                <a:off x="2751826" y="3667356"/>
                <a:ext cx="3338423" cy="68187"/>
              </a:xfrm>
              <a:prstGeom prst="line">
                <a:avLst/>
              </a:prstGeom>
              <a:noFill/>
              <a:ln w="25400" cap="flat" cmpd="sng" algn="ctr">
                <a:solidFill>
                  <a:sysClr val="window" lastClr="FFFFFF">
                    <a:lumMod val="85000"/>
                  </a:sysClr>
                </a:solidFill>
                <a:prstDash val="sysDash"/>
              </a:ln>
              <a:effectLst>
                <a:outerShdw blurRad="40000" dist="20000" dir="5400000" rotWithShape="0">
                  <a:srgbClr val="000000">
                    <a:alpha val="38000"/>
                  </a:srgbClr>
                </a:outerShdw>
              </a:effectLst>
            </p:spPr>
          </p:cxnSp>
          <p:sp>
            <p:nvSpPr>
              <p:cNvPr id="12" name="Rectangle: Rounded Corners 11">
                <a:extLst>
                  <a:ext uri="{FF2B5EF4-FFF2-40B4-BE49-F238E27FC236}">
                    <a16:creationId xmlns:a16="http://schemas.microsoft.com/office/drawing/2014/main" id="{51E8FB78-B5CC-ECF5-8E7A-BD68C2223597}"/>
                  </a:ext>
                </a:extLst>
              </p:cNvPr>
              <p:cNvSpPr/>
              <p:nvPr/>
            </p:nvSpPr>
            <p:spPr>
              <a:xfrm>
                <a:off x="2113472" y="3550660"/>
                <a:ext cx="707366" cy="344014"/>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3151747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F6779-572B-56A1-87B0-D2511F309258}"/>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Route of Locked Bag </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0ABAC8F9-3F3A-B275-20B3-60BB8A69FB82}"/>
              </a:ext>
            </a:extLst>
          </p:cNvPr>
          <p:cNvSpPr txBox="1">
            <a:spLocks/>
          </p:cNvSpPr>
          <p:nvPr/>
        </p:nvSpPr>
        <p:spPr>
          <a:xfrm>
            <a:off x="457201" y="1280169"/>
            <a:ext cx="7829550" cy="4952375"/>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To secure the money, FSM must place all till bags and prepared deposit bag(s) inside the locked bag.</a:t>
            </a:r>
          </a:p>
          <a:p>
            <a:pPr marL="731520" marR="0" lvl="1" indent="-457177" algn="l" defTabSz="457177" rtl="0" eaLnBrk="1" fontAlgn="auto" latinLnBrk="0" hangingPunct="1">
              <a:lnSpc>
                <a:spcPct val="100000"/>
              </a:lnSpc>
              <a:spcBef>
                <a:spcPts val="0"/>
              </a:spcBef>
              <a:spcAft>
                <a:spcPts val="601"/>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Elementary School FSM </a:t>
            </a:r>
          </a:p>
          <a:p>
            <a:pPr marL="1097280" marR="0" lvl="2" indent="-274320" algn="l" defTabSz="457177"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With safe: </a:t>
            </a:r>
            <a:r>
              <a:rPr kumimoji="0" lang="en-US" sz="2400" b="0" i="0" u="none" strike="noStrike" kern="1200" cap="none" spc="0" normalizeH="0" baseline="0" noProof="0">
                <a:ln>
                  <a:noFill/>
                </a:ln>
                <a:solidFill>
                  <a:srgbClr val="000000"/>
                </a:solidFill>
                <a:effectLst/>
                <a:uLnTx/>
                <a:uFillTx/>
                <a:latin typeface="Calibri"/>
                <a:ea typeface="+mn-ea"/>
                <a:cs typeface="+mn-cs"/>
              </a:rPr>
              <a:t>lock the bag and place it in the safe until ready to take the money to the bank</a:t>
            </a:r>
          </a:p>
          <a:p>
            <a:pPr marL="914354" marR="0" lvl="2" indent="-457177" algn="l" defTabSz="457177" rtl="0" eaLnBrk="1" fontAlgn="auto" latinLnBrk="0" hangingPunct="1">
              <a:lnSpc>
                <a:spcPct val="100000"/>
              </a:lnSpc>
              <a:spcBef>
                <a:spcPts val="0"/>
              </a:spcBef>
              <a:spcAft>
                <a:spcPts val="601"/>
              </a:spcAft>
              <a:buClrTx/>
              <a:buSzTx/>
              <a:buFont typeface="Wingdings" panose="05000000000000000000" pitchFamily="2" charset="2"/>
              <a:buChar char="ü"/>
              <a:tabLst/>
              <a:defRPr/>
            </a:pPr>
            <a:endParaRPr kumimoji="0" lang="en-US" sz="601" b="0" i="0" u="none" strike="noStrike" kern="1200" cap="none" spc="0" normalizeH="0" baseline="0" noProof="0">
              <a:ln>
                <a:noFill/>
              </a:ln>
              <a:solidFill>
                <a:srgbClr val="000000"/>
              </a:solidFill>
              <a:effectLst/>
              <a:uLnTx/>
              <a:uFillTx/>
              <a:latin typeface="Calibri"/>
              <a:ea typeface="+mn-ea"/>
              <a:cs typeface="+mn-cs"/>
            </a:endParaRPr>
          </a:p>
          <a:p>
            <a:pPr marL="1097280" marR="0" lvl="2" indent="-27432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Without safe</a:t>
            </a:r>
            <a:r>
              <a:rPr kumimoji="0" lang="en-US" sz="2400" b="0" i="0" u="none" strike="noStrike" kern="1200" cap="none" spc="0" normalizeH="0" baseline="0" noProof="0">
                <a:ln>
                  <a:noFill/>
                </a:ln>
                <a:solidFill>
                  <a:srgbClr val="000000"/>
                </a:solidFill>
                <a:effectLst/>
                <a:uLnTx/>
                <a:uFillTx/>
                <a:latin typeface="Calibri"/>
                <a:ea typeface="+mn-ea"/>
                <a:cs typeface="+mn-cs"/>
              </a:rPr>
              <a:t>: lock the bag and place inside a locked drawer until ready to take the money to the bank</a:t>
            </a:r>
          </a:p>
          <a:p>
            <a:pPr marL="685767" marR="0" lvl="2" indent="-457177"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601" b="0" i="0" u="none" strike="noStrike" kern="1200" cap="none" spc="0" normalizeH="0" baseline="0" noProof="0">
              <a:ln>
                <a:noFill/>
              </a:ln>
              <a:solidFill>
                <a:srgbClr val="000000"/>
              </a:solidFill>
              <a:effectLst/>
              <a:uLnTx/>
              <a:uFillTx/>
              <a:latin typeface="Calibri"/>
              <a:ea typeface="+mn-ea"/>
              <a:cs typeface="+mn-cs"/>
            </a:endParaRPr>
          </a:p>
          <a:p>
            <a:pPr marL="731520" marR="0" lvl="1" indent="-457177" algn="l" defTabSz="457177" rtl="0" eaLnBrk="1" fontAlgn="auto" latinLnBrk="0" hangingPunct="1">
              <a:lnSpc>
                <a:spcPct val="100000"/>
              </a:lnSpc>
              <a:spcBef>
                <a:spcPts val="0"/>
              </a:spcBef>
              <a:spcAft>
                <a:spcPts val="601"/>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Secondary School FSM </a:t>
            </a:r>
          </a:p>
          <a:p>
            <a:pPr marL="1097280" marR="0" lvl="2" indent="-27432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Lock the bag and place it in the safe until ready to take the money to the Financial Manager</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69918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3C6F9F6-67E1-6E3F-E4AF-A19729559351}"/>
              </a:ext>
            </a:extLst>
          </p:cNvPr>
          <p:cNvSpPr txBox="1">
            <a:spLocks/>
          </p:cNvSpPr>
          <p:nvPr/>
        </p:nvSpPr>
        <p:spPr>
          <a:xfrm>
            <a:off x="457200" y="1280168"/>
            <a:ext cx="8229600" cy="4290663"/>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The safe is used to secure district property during operating hours and should include:</a:t>
            </a:r>
          </a:p>
          <a:p>
            <a:pPr marL="685767" marR="0" lvl="1" indent="-457177"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Change fund</a:t>
            </a:r>
          </a:p>
          <a:p>
            <a:pPr marL="685767" marR="0" lvl="1" indent="-457177"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Cash deposit</a:t>
            </a:r>
          </a:p>
          <a:p>
            <a:pPr marL="685767" marR="0" lvl="1" indent="-457177"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Till bags</a:t>
            </a:r>
            <a:endParaRPr kumimoji="0" lang="en-US" sz="601" b="0" i="0" u="none" strike="noStrike" kern="1200" cap="none" spc="0" normalizeH="0" baseline="0" noProof="0">
              <a:ln>
                <a:noFill/>
              </a:ln>
              <a:solidFill>
                <a:srgbClr val="000000"/>
              </a:solidFill>
              <a:effectLst/>
              <a:uLnTx/>
              <a:uFillTx/>
              <a:latin typeface="Calibri"/>
              <a:ea typeface="+mn-ea"/>
              <a:cs typeface="+mn-cs"/>
            </a:endParaRPr>
          </a:p>
          <a:p>
            <a:pPr marL="685767" marR="0" lvl="1" indent="-457177"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Deposit bags</a:t>
            </a:r>
          </a:p>
          <a:p>
            <a:pPr marL="685767" marR="0" lvl="1" indent="-457177" algn="l" defTabSz="457177"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a:ln>
                  <a:noFill/>
                </a:ln>
                <a:solidFill>
                  <a:srgbClr val="000000"/>
                </a:solidFill>
                <a:effectLst/>
                <a:uLnTx/>
                <a:uFillTx/>
                <a:latin typeface="Calibri"/>
                <a:ea typeface="+mn-ea"/>
                <a:cs typeface="+mn-cs"/>
              </a:rPr>
              <a:t>Locked bags</a:t>
            </a:r>
          </a:p>
          <a:p>
            <a:pPr marL="685767" marR="0" lvl="1" indent="-457177" algn="l" defTabSz="4571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1" b="0" i="0" u="none" strike="noStrike" kern="1200" cap="none" spc="0" normalizeH="0" baseline="0" noProof="0">
              <a:ln>
                <a:noFill/>
              </a:ln>
              <a:solidFill>
                <a:srgbClr val="000000"/>
              </a:solidFill>
              <a:effectLst/>
              <a:uLnTx/>
              <a:uFillTx/>
              <a:latin typeface="Calibri"/>
              <a:ea typeface="+mn-ea"/>
              <a:cs typeface="+mn-cs"/>
            </a:endParaRPr>
          </a:p>
          <a:p>
            <a:pPr marL="685767" marR="0" lvl="1" indent="-457177" algn="l" defTabSz="4571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1" b="0" i="0" u="none" strike="noStrike" kern="1200" cap="none" spc="0" normalizeH="0" baseline="0" noProof="0">
              <a:ln>
                <a:noFill/>
              </a:ln>
              <a:solidFill>
                <a:srgbClr val="000000"/>
              </a:solidFill>
              <a:effectLst/>
              <a:uLnTx/>
              <a:uFillTx/>
              <a:latin typeface="Calibri"/>
              <a:ea typeface="+mn-ea"/>
              <a:cs typeface="+mn-cs"/>
            </a:endParaRPr>
          </a:p>
          <a:p>
            <a:pPr marL="685767" marR="0" lvl="1" indent="-457177" algn="l" defTabSz="4571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itle 1">
            <a:extLst>
              <a:ext uri="{FF2B5EF4-FFF2-40B4-BE49-F238E27FC236}">
                <a16:creationId xmlns:a16="http://schemas.microsoft.com/office/drawing/2014/main" id="{05919642-3FC3-A0E1-8AAD-88B9D152A341}"/>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Purpose of the Safe</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5" name="Picture 2" descr="Buy Master Lock STW123GTC, SentrySafe Digital Water and Fireproof Safe -  Mega Depot">
            <a:extLst>
              <a:ext uri="{FF2B5EF4-FFF2-40B4-BE49-F238E27FC236}">
                <a16:creationId xmlns:a16="http://schemas.microsoft.com/office/drawing/2014/main" id="{21391777-E3AE-DCFA-5CB5-EC7ACCF3C5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800" r="91800">
                        <a14:foregroundMark x1="7800" y1="13800" x2="8400" y2="67600"/>
                        <a14:foregroundMark x1="89600" y1="14400" x2="91800" y2="73600"/>
                        <a14:foregroundMark x1="91800" y1="73600" x2="89200" y2="79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75186" y="1838117"/>
            <a:ext cx="3040664" cy="30406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1F02C5C-59BC-846B-F8DB-A96314B8C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280" y="2443883"/>
            <a:ext cx="1201488" cy="1599794"/>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7" name="Group 6">
            <a:extLst>
              <a:ext uri="{FF2B5EF4-FFF2-40B4-BE49-F238E27FC236}">
                <a16:creationId xmlns:a16="http://schemas.microsoft.com/office/drawing/2014/main" id="{5FDD14CC-9E8C-2736-73D5-8F7893678EF2}"/>
              </a:ext>
            </a:extLst>
          </p:cNvPr>
          <p:cNvGrpSpPr/>
          <p:nvPr/>
        </p:nvGrpSpPr>
        <p:grpSpPr>
          <a:xfrm>
            <a:off x="3385342" y="4105534"/>
            <a:ext cx="1717222" cy="1244024"/>
            <a:chOff x="2044461" y="3345729"/>
            <a:chExt cx="4666890" cy="2667271"/>
          </a:xfrm>
        </p:grpSpPr>
        <p:sp>
          <p:nvSpPr>
            <p:cNvPr id="8" name="Rectangle: Diagonal Corners Rounded 9">
              <a:extLst>
                <a:ext uri="{FF2B5EF4-FFF2-40B4-BE49-F238E27FC236}">
                  <a16:creationId xmlns:a16="http://schemas.microsoft.com/office/drawing/2014/main" id="{0EF1B6B3-005A-1134-F53E-78876EA80507}"/>
                </a:ext>
              </a:extLst>
            </p:cNvPr>
            <p:cNvSpPr/>
            <p:nvPr/>
          </p:nvSpPr>
          <p:spPr>
            <a:xfrm rot="623900">
              <a:off x="2228043" y="3426418"/>
              <a:ext cx="141378" cy="287124"/>
            </a:xfrm>
            <a:prstGeom prst="round2DiagRect">
              <a:avLst/>
            </a:prstGeom>
            <a:solidFill>
              <a:srgbClr val="FFFFFF">
                <a:alpha val="0"/>
              </a:srgbClr>
            </a:solidFill>
            <a:ln w="28575" cap="flat" cmpd="sng" algn="ctr">
              <a:solidFill>
                <a:srgbClr val="FFCC66">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1ADB1B04-9064-F652-943F-D760E2ECDA46}"/>
                </a:ext>
              </a:extLst>
            </p:cNvPr>
            <p:cNvGrpSpPr/>
            <p:nvPr/>
          </p:nvGrpSpPr>
          <p:grpSpPr>
            <a:xfrm>
              <a:off x="2044461" y="3345729"/>
              <a:ext cx="4666890" cy="2667271"/>
              <a:chOff x="2044461" y="3345729"/>
              <a:chExt cx="4666890" cy="2667271"/>
            </a:xfrm>
          </p:grpSpPr>
          <p:sp>
            <p:nvSpPr>
              <p:cNvPr id="10" name="Rectangle: Diagonal Corners Rounded 11">
                <a:extLst>
                  <a:ext uri="{FF2B5EF4-FFF2-40B4-BE49-F238E27FC236}">
                    <a16:creationId xmlns:a16="http://schemas.microsoft.com/office/drawing/2014/main" id="{4FCD71EA-E785-0107-2D8B-47518AC2765E}"/>
                  </a:ext>
                </a:extLst>
              </p:cNvPr>
              <p:cNvSpPr/>
              <p:nvPr/>
            </p:nvSpPr>
            <p:spPr>
              <a:xfrm rot="623900">
                <a:off x="2162926" y="3345729"/>
                <a:ext cx="284672" cy="287124"/>
              </a:xfrm>
              <a:prstGeom prst="round2DiagRect">
                <a:avLst/>
              </a:prstGeom>
              <a:solidFill>
                <a:srgbClr val="FFFFFF">
                  <a:alpha val="0"/>
                </a:srgbClr>
              </a:solidFill>
              <a:ln w="28575" cap="flat" cmpd="sng" algn="ctr">
                <a:solidFill>
                  <a:srgbClr val="FFCC66">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Single Corner Rounded 12">
                <a:extLst>
                  <a:ext uri="{FF2B5EF4-FFF2-40B4-BE49-F238E27FC236}">
                    <a16:creationId xmlns:a16="http://schemas.microsoft.com/office/drawing/2014/main" id="{9193E536-BCA2-0013-D4FC-B6EAC9FC1393}"/>
                  </a:ext>
                </a:extLst>
              </p:cNvPr>
              <p:cNvSpPr/>
              <p:nvPr/>
            </p:nvSpPr>
            <p:spPr>
              <a:xfrm>
                <a:off x="2053087" y="3657989"/>
                <a:ext cx="4658264" cy="2355011"/>
              </a:xfrm>
              <a:prstGeom prst="round1Rect">
                <a:avLst/>
              </a:prstGeom>
              <a:gradFill rotWithShape="1">
                <a:gsLst>
                  <a:gs pos="0">
                    <a:srgbClr val="1F497D">
                      <a:tint val="80000"/>
                      <a:satMod val="300000"/>
                    </a:srgbClr>
                  </a:gs>
                  <a:gs pos="0">
                    <a:srgbClr val="1F497D">
                      <a:shade val="30000"/>
                      <a:satMod val="200000"/>
                    </a:srgbClr>
                  </a:gs>
                </a:gsLst>
                <a:path path="circle">
                  <a:fillToRect l="50000" t="50000" r="50000" b="50000"/>
                </a:path>
              </a:gradFill>
              <a:ln w="28575" cap="flat" cmpd="sng" algn="ctr">
                <a:solidFill>
                  <a:srgbClr val="0070C0"/>
                </a:solidFill>
                <a:prstDash val="solid"/>
              </a:ln>
              <a:effectLst>
                <a:outerShdw blurRad="76200" dir="13500000" sy="23000" kx="1200000" algn="br" rotWithShape="0">
                  <a:prstClr val="black">
                    <a:alpha val="20000"/>
                  </a:prstClr>
                </a:outerShdw>
              </a:effectLst>
              <a:scene3d>
                <a:camera prst="perspectiveRight"/>
                <a:lightRig rig="threePt" dir="t"/>
              </a:scene3d>
              <a:sp3d extrusionH="101600">
                <a:bevelT w="165100" prst="coolSlant"/>
                <a:bevelB w="508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5E5BA317-F27A-930D-4AC6-0EF6EED141CD}"/>
                  </a:ext>
                </a:extLst>
              </p:cNvPr>
              <p:cNvSpPr/>
              <p:nvPr/>
            </p:nvSpPr>
            <p:spPr>
              <a:xfrm>
                <a:off x="3782683" y="4428533"/>
                <a:ext cx="1216325" cy="575090"/>
              </a:xfrm>
              <a:prstGeom prst="rect">
                <a:avLst/>
              </a:prstGeom>
              <a:solidFill>
                <a:sysClr val="window" lastClr="FFFFFF"/>
              </a:solidFill>
              <a:ln w="76200" cap="flat" cmpd="sng" algn="ctr">
                <a:solidFill>
                  <a:srgbClr val="C0504D">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8F79453C-4F61-91AF-D70A-B99F7BAAEC8E}"/>
                  </a:ext>
                </a:extLst>
              </p:cNvPr>
              <p:cNvCxnSpPr>
                <a:cxnSpLocks/>
              </p:cNvCxnSpPr>
              <p:nvPr/>
            </p:nvCxnSpPr>
            <p:spPr>
              <a:xfrm>
                <a:off x="2734574" y="3735543"/>
                <a:ext cx="3355675" cy="0"/>
              </a:xfrm>
              <a:prstGeom prst="line">
                <a:avLst/>
              </a:prstGeom>
              <a:noFill/>
              <a:ln w="25400" cap="flat" cmpd="sng" algn="ctr">
                <a:solidFill>
                  <a:sysClr val="window" lastClr="FFFFFF">
                    <a:lumMod val="95000"/>
                  </a:sysClr>
                </a:solidFill>
                <a:prstDash val="solid"/>
              </a:ln>
              <a:effectLst>
                <a:outerShdw blurRad="40000" dist="20000" dir="5400000" rotWithShape="0">
                  <a:srgbClr val="000000">
                    <a:alpha val="38000"/>
                  </a:srgbClr>
                </a:outerShdw>
              </a:effectLst>
            </p:spPr>
          </p:cxnSp>
          <p:cxnSp>
            <p:nvCxnSpPr>
              <p:cNvPr id="14" name="Straight Connector 13">
                <a:extLst>
                  <a:ext uri="{FF2B5EF4-FFF2-40B4-BE49-F238E27FC236}">
                    <a16:creationId xmlns:a16="http://schemas.microsoft.com/office/drawing/2014/main" id="{C308ACB0-E7DE-62A8-B074-1AC84D39C816}"/>
                  </a:ext>
                </a:extLst>
              </p:cNvPr>
              <p:cNvCxnSpPr>
                <a:cxnSpLocks/>
              </p:cNvCxnSpPr>
              <p:nvPr/>
            </p:nvCxnSpPr>
            <p:spPr>
              <a:xfrm>
                <a:off x="2751826" y="3667356"/>
                <a:ext cx="3338423" cy="68187"/>
              </a:xfrm>
              <a:prstGeom prst="line">
                <a:avLst/>
              </a:prstGeom>
              <a:noFill/>
              <a:ln w="25400" cap="flat" cmpd="sng" algn="ctr">
                <a:solidFill>
                  <a:sysClr val="window" lastClr="FFFFFF">
                    <a:lumMod val="85000"/>
                  </a:sysClr>
                </a:solidFill>
                <a:prstDash val="sysDash"/>
              </a:ln>
              <a:effectLst>
                <a:outerShdw blurRad="40000" dist="20000" dir="5400000" rotWithShape="0">
                  <a:srgbClr val="000000">
                    <a:alpha val="38000"/>
                  </a:srgbClr>
                </a:outerShdw>
              </a:effectLst>
            </p:spPr>
          </p:cxnSp>
          <p:sp>
            <p:nvSpPr>
              <p:cNvPr id="15" name="Rectangle: Rounded Corners 16">
                <a:extLst>
                  <a:ext uri="{FF2B5EF4-FFF2-40B4-BE49-F238E27FC236}">
                    <a16:creationId xmlns:a16="http://schemas.microsoft.com/office/drawing/2014/main" id="{8A61F26E-CB55-F3FC-47E8-48B0EBC25354}"/>
                  </a:ext>
                </a:extLst>
              </p:cNvPr>
              <p:cNvSpPr/>
              <p:nvPr/>
            </p:nvSpPr>
            <p:spPr>
              <a:xfrm>
                <a:off x="2044461" y="3581119"/>
                <a:ext cx="707365" cy="344014"/>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16" name="Group 15">
            <a:extLst>
              <a:ext uri="{FF2B5EF4-FFF2-40B4-BE49-F238E27FC236}">
                <a16:creationId xmlns:a16="http://schemas.microsoft.com/office/drawing/2014/main" id="{314235E4-BB43-D9BE-F5A8-55CBCD433AB6}"/>
              </a:ext>
            </a:extLst>
          </p:cNvPr>
          <p:cNvGrpSpPr/>
          <p:nvPr/>
        </p:nvGrpSpPr>
        <p:grpSpPr>
          <a:xfrm>
            <a:off x="5237963" y="4610557"/>
            <a:ext cx="1548520" cy="720098"/>
            <a:chOff x="2962954" y="4148764"/>
            <a:chExt cx="1901899" cy="978918"/>
          </a:xfrm>
          <a:solidFill>
            <a:sysClr val="window" lastClr="FFFFFF">
              <a:lumMod val="75000"/>
            </a:sysClr>
          </a:solidFill>
        </p:grpSpPr>
        <p:grpSp>
          <p:nvGrpSpPr>
            <p:cNvPr id="17" name="Group 16">
              <a:extLst>
                <a:ext uri="{FF2B5EF4-FFF2-40B4-BE49-F238E27FC236}">
                  <a16:creationId xmlns:a16="http://schemas.microsoft.com/office/drawing/2014/main" id="{5FE03D51-EE0E-A7FB-B826-8D1F8D167CB4}"/>
                </a:ext>
              </a:extLst>
            </p:cNvPr>
            <p:cNvGrpSpPr/>
            <p:nvPr/>
          </p:nvGrpSpPr>
          <p:grpSpPr>
            <a:xfrm>
              <a:off x="2962954" y="4148764"/>
              <a:ext cx="1901899" cy="978918"/>
              <a:chOff x="496499" y="5457825"/>
              <a:chExt cx="1901899" cy="978918"/>
            </a:xfrm>
            <a:grpFill/>
          </p:grpSpPr>
          <p:sp>
            <p:nvSpPr>
              <p:cNvPr id="19" name="Rectangle 18">
                <a:extLst>
                  <a:ext uri="{FF2B5EF4-FFF2-40B4-BE49-F238E27FC236}">
                    <a16:creationId xmlns:a16="http://schemas.microsoft.com/office/drawing/2014/main" id="{BD114651-098B-6718-48FE-D82B46ABB46F}"/>
                  </a:ext>
                </a:extLst>
              </p:cNvPr>
              <p:cNvSpPr/>
              <p:nvPr/>
            </p:nvSpPr>
            <p:spPr>
              <a:xfrm>
                <a:off x="496499" y="5457825"/>
                <a:ext cx="1901899" cy="978918"/>
              </a:xfrm>
              <a:prstGeom prst="rect">
                <a:avLst/>
              </a:prstGeom>
              <a:grp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ADC0C803-990E-AB5A-29BB-9263E3CD1C94}"/>
                  </a:ext>
                </a:extLst>
              </p:cNvPr>
              <p:cNvCxnSpPr/>
              <p:nvPr/>
            </p:nvCxnSpPr>
            <p:spPr>
              <a:xfrm>
                <a:off x="496499" y="5543862"/>
                <a:ext cx="1901899" cy="0"/>
              </a:xfrm>
              <a:prstGeom prst="line">
                <a:avLst/>
              </a:prstGeom>
              <a:grpFill/>
              <a:ln w="25400" cap="flat" cmpd="sng" algn="ctr">
                <a:solidFill>
                  <a:srgbClr val="000000"/>
                </a:solidFill>
                <a:prstDash val="solid"/>
              </a:ln>
              <a:effectLst>
                <a:outerShdw blurRad="40000" dist="20000" dir="5400000" rotWithShape="0">
                  <a:srgbClr val="000000">
                    <a:alpha val="38000"/>
                  </a:srgbClr>
                </a:outerShdw>
              </a:effectLst>
            </p:spPr>
          </p:cxnSp>
        </p:grpSp>
        <p:pic>
          <p:nvPicPr>
            <p:cNvPr id="18" name="Picture 17">
              <a:extLst>
                <a:ext uri="{FF2B5EF4-FFF2-40B4-BE49-F238E27FC236}">
                  <a16:creationId xmlns:a16="http://schemas.microsoft.com/office/drawing/2014/main" id="{F2E74051-0A5F-3D0C-F69A-4EEE7DF27DB2}"/>
                </a:ext>
              </a:extLst>
            </p:cNvPr>
            <p:cNvPicPr>
              <a:picLocks noChangeAspect="1"/>
            </p:cNvPicPr>
            <p:nvPr/>
          </p:nvPicPr>
          <p:blipFill rotWithShape="1">
            <a:blip r:embed="rId6"/>
            <a:srcRect t="39549" b="35753"/>
            <a:stretch/>
          </p:blipFill>
          <p:spPr>
            <a:xfrm>
              <a:off x="3000823" y="4481641"/>
              <a:ext cx="1825075" cy="450759"/>
            </a:xfrm>
            <a:prstGeom prst="rect">
              <a:avLst/>
            </a:prstGeom>
            <a:grpFill/>
          </p:spPr>
        </p:pic>
      </p:grpSp>
    </p:spTree>
    <p:extLst>
      <p:ext uri="{BB962C8B-B14F-4D97-AF65-F5344CB8AC3E}">
        <p14:creationId xmlns:p14="http://schemas.microsoft.com/office/powerpoint/2010/main" val="258169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8A01-CBC3-744B-EFF6-7B1E84093799}"/>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Additional Safe Instructions </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grpSp>
        <p:nvGrpSpPr>
          <p:cNvPr id="3" name="Group 2">
            <a:extLst>
              <a:ext uri="{FF2B5EF4-FFF2-40B4-BE49-F238E27FC236}">
                <a16:creationId xmlns:a16="http://schemas.microsoft.com/office/drawing/2014/main" id="{FF56304C-C21B-BE10-E857-D5C33C5AED67}"/>
              </a:ext>
            </a:extLst>
          </p:cNvPr>
          <p:cNvGrpSpPr/>
          <p:nvPr/>
        </p:nvGrpSpPr>
        <p:grpSpPr>
          <a:xfrm rot="460409">
            <a:off x="1016842" y="2738924"/>
            <a:ext cx="3383280" cy="3543297"/>
            <a:chOff x="530655" y="3013489"/>
            <a:chExt cx="3383280" cy="3543296"/>
          </a:xfrm>
        </p:grpSpPr>
        <p:pic>
          <p:nvPicPr>
            <p:cNvPr id="4" name="Picture 3">
              <a:extLst>
                <a:ext uri="{FF2B5EF4-FFF2-40B4-BE49-F238E27FC236}">
                  <a16:creationId xmlns:a16="http://schemas.microsoft.com/office/drawing/2014/main" id="{A03C81F9-E29A-AB87-E5E5-26841DE29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6078">
              <a:off x="1504991" y="3013489"/>
              <a:ext cx="1805481" cy="2084376"/>
            </a:xfrm>
            <a:prstGeom prst="rect">
              <a:avLst/>
            </a:prstGeom>
            <a:ln w="38100">
              <a:solidFill>
                <a:srgbClr val="000000"/>
              </a:solidFill>
            </a:ln>
          </p:spPr>
        </p:pic>
        <p:grpSp>
          <p:nvGrpSpPr>
            <p:cNvPr id="5" name="Group 4">
              <a:extLst>
                <a:ext uri="{FF2B5EF4-FFF2-40B4-BE49-F238E27FC236}">
                  <a16:creationId xmlns:a16="http://schemas.microsoft.com/office/drawing/2014/main" id="{C6733E2E-B2A9-A08B-2D56-5B6054294801}"/>
                </a:ext>
              </a:extLst>
            </p:cNvPr>
            <p:cNvGrpSpPr/>
            <p:nvPr/>
          </p:nvGrpSpPr>
          <p:grpSpPr>
            <a:xfrm>
              <a:off x="530655" y="4165937"/>
              <a:ext cx="3383280" cy="2390848"/>
              <a:chOff x="530655" y="3033057"/>
              <a:chExt cx="3383280" cy="2390848"/>
            </a:xfrm>
          </p:grpSpPr>
          <p:pic>
            <p:nvPicPr>
              <p:cNvPr id="6" name="Picture 5" descr="Aumenta tu estatura (difícil pero satisfactorio) - Descargar Gratis">
                <a:extLst>
                  <a:ext uri="{FF2B5EF4-FFF2-40B4-BE49-F238E27FC236}">
                    <a16:creationId xmlns:a16="http://schemas.microsoft.com/office/drawing/2014/main" id="{5A30272F-3F6A-8138-74F3-E3D5353FF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55" y="3033057"/>
                <a:ext cx="3383280" cy="2390848"/>
              </a:xfrm>
              <a:prstGeom prst="rect">
                <a:avLst/>
              </a:prstGeom>
            </p:spPr>
          </p:pic>
          <p:sp>
            <p:nvSpPr>
              <p:cNvPr id="7" name="TextBox 6">
                <a:extLst>
                  <a:ext uri="{FF2B5EF4-FFF2-40B4-BE49-F238E27FC236}">
                    <a16:creationId xmlns:a16="http://schemas.microsoft.com/office/drawing/2014/main" id="{31B976CC-86F9-D087-1E0A-7AEFB00FC70E}"/>
                  </a:ext>
                </a:extLst>
              </p:cNvPr>
              <p:cNvSpPr txBox="1"/>
              <p:nvPr/>
            </p:nvSpPr>
            <p:spPr>
              <a:xfrm rot="20905704">
                <a:off x="629052" y="3265840"/>
                <a:ext cx="1058169" cy="3694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1"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FILE #11</a:t>
                </a:r>
              </a:p>
            </p:txBody>
          </p:sp>
          <p:sp>
            <p:nvSpPr>
              <p:cNvPr id="8" name="TextBox 7">
                <a:extLst>
                  <a:ext uri="{FF2B5EF4-FFF2-40B4-BE49-F238E27FC236}">
                    <a16:creationId xmlns:a16="http://schemas.microsoft.com/office/drawing/2014/main" id="{3B7A8667-8C0F-08D0-42C9-A4C7E57E4E2F}"/>
                  </a:ext>
                </a:extLst>
              </p:cNvPr>
              <p:cNvSpPr txBox="1"/>
              <p:nvPr/>
            </p:nvSpPr>
            <p:spPr>
              <a:xfrm rot="20994178">
                <a:off x="1111185" y="3697933"/>
                <a:ext cx="1938800" cy="6465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1"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Safe Instruction Manual and Key</a:t>
                </a:r>
              </a:p>
            </p:txBody>
          </p:sp>
        </p:grpSp>
      </p:grpSp>
      <p:pic>
        <p:nvPicPr>
          <p:cNvPr id="9" name="Content Placeholder 6">
            <a:extLst>
              <a:ext uri="{FF2B5EF4-FFF2-40B4-BE49-F238E27FC236}">
                <a16:creationId xmlns:a16="http://schemas.microsoft.com/office/drawing/2014/main" id="{BBBF2E5F-C0AE-AB9D-231B-E0C04FADAF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7273" y1="10000" x2="41515" y2="10606"/>
                        <a14:foregroundMark x1="57273" y1="11515" x2="57273" y2="13030"/>
                      </a14:backgroundRemoval>
                    </a14:imgEffect>
                  </a14:imgLayer>
                </a14:imgProps>
              </a:ext>
              <a:ext uri="{28A0092B-C50C-407E-A947-70E740481C1C}">
                <a14:useLocalDpi xmlns:a14="http://schemas.microsoft.com/office/drawing/2010/main" val="0"/>
              </a:ext>
            </a:extLst>
          </a:blip>
          <a:stretch>
            <a:fillRect/>
          </a:stretch>
        </p:blipFill>
        <p:spPr bwMode="auto">
          <a:xfrm>
            <a:off x="4125433" y="2713766"/>
            <a:ext cx="1041914" cy="110853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D038E5B-D7F8-150F-94E4-11AD42E31005}"/>
              </a:ext>
            </a:extLst>
          </p:cNvPr>
          <p:cNvSpPr txBox="1">
            <a:spLocks/>
          </p:cNvSpPr>
          <p:nvPr/>
        </p:nvSpPr>
        <p:spPr>
          <a:xfrm>
            <a:off x="457199" y="1116872"/>
            <a:ext cx="8108919" cy="1387442"/>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The safe instruction manual and key/combination should be filed in the Miscellaneous Folder #11 of the filing system.</a:t>
            </a:r>
          </a:p>
        </p:txBody>
      </p:sp>
      <p:pic>
        <p:nvPicPr>
          <p:cNvPr id="11" name="Picture 2" descr="Buy Master Lock STW123GTC, SentrySafe Digital Water and Fireproof Safe -  Mega Depot">
            <a:extLst>
              <a:ext uri="{FF2B5EF4-FFF2-40B4-BE49-F238E27FC236}">
                <a16:creationId xmlns:a16="http://schemas.microsoft.com/office/drawing/2014/main" id="{2DB66104-AD43-E831-DAA4-1A3F86C1572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7800" r="91800">
                        <a14:foregroundMark x1="7800" y1="13800" x2="8400" y2="67600"/>
                        <a14:foregroundMark x1="89600" y1="14400" x2="91800" y2="73600"/>
                        <a14:foregroundMark x1="91800" y1="73600" x2="89200" y2="79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05051" y="2423163"/>
            <a:ext cx="4106005" cy="4106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24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E4B2-EC7E-7BA2-B93D-D32615EA22BF}"/>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Pricing School Quantity Sales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9CD2C323-E6C7-E7F4-8ED3-FD254E397AF9}"/>
              </a:ext>
            </a:extLst>
          </p:cNvPr>
          <p:cNvSpPr txBox="1">
            <a:spLocks/>
          </p:cNvSpPr>
          <p:nvPr/>
        </p:nvSpPr>
        <p:spPr>
          <a:xfrm>
            <a:off x="457200" y="1095102"/>
            <a:ext cx="8229600" cy="1472868"/>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Quantity sales can affect your bank deposit at pricing schools. Students not listed in CMS are entered as a quantity sale according to eligibility.</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3F1FF0F1-7A87-E246-8D94-4D1CA345E1AE}"/>
              </a:ext>
            </a:extLst>
          </p:cNvPr>
          <p:cNvGrpSpPr/>
          <p:nvPr/>
        </p:nvGrpSpPr>
        <p:grpSpPr>
          <a:xfrm>
            <a:off x="2832919" y="4594680"/>
            <a:ext cx="3198464" cy="1540204"/>
            <a:chOff x="930348" y="3166846"/>
            <a:chExt cx="3454781" cy="1351835"/>
          </a:xfrm>
        </p:grpSpPr>
        <p:sp>
          <p:nvSpPr>
            <p:cNvPr id="5" name="Rectangle 4">
              <a:extLst>
                <a:ext uri="{FF2B5EF4-FFF2-40B4-BE49-F238E27FC236}">
                  <a16:creationId xmlns:a16="http://schemas.microsoft.com/office/drawing/2014/main" id="{B90C6A00-3115-BFD4-5409-7DE2E74BB3D2}"/>
                </a:ext>
              </a:extLst>
            </p:cNvPr>
            <p:cNvSpPr/>
            <p:nvPr/>
          </p:nvSpPr>
          <p:spPr>
            <a:xfrm>
              <a:off x="2087771" y="4191636"/>
              <a:ext cx="1121256" cy="310555"/>
            </a:xfrm>
            <a:prstGeom prst="rect">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Trapezoid 5">
              <a:extLst>
                <a:ext uri="{FF2B5EF4-FFF2-40B4-BE49-F238E27FC236}">
                  <a16:creationId xmlns:a16="http://schemas.microsoft.com/office/drawing/2014/main" id="{BE97EE6E-8453-DB7D-ABBA-7E8A0B6BE8F6}"/>
                </a:ext>
              </a:extLst>
            </p:cNvPr>
            <p:cNvSpPr/>
            <p:nvPr/>
          </p:nvSpPr>
          <p:spPr>
            <a:xfrm>
              <a:off x="1997893" y="4016375"/>
              <a:ext cx="1301502" cy="220485"/>
            </a:xfrm>
            <a:prstGeom prst="trapezoid">
              <a:avLst>
                <a:gd name="adj" fmla="val 103246"/>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EFC4E38-2C0E-CA5C-9621-E1E6975D3189}"/>
                </a:ext>
              </a:extLst>
            </p:cNvPr>
            <p:cNvSpPr/>
            <p:nvPr/>
          </p:nvSpPr>
          <p:spPr>
            <a:xfrm>
              <a:off x="983411" y="4183811"/>
              <a:ext cx="1112808" cy="31055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8DC817ED-EE5B-0004-6DB3-17CA4F13178A}"/>
                </a:ext>
              </a:extLst>
            </p:cNvPr>
            <p:cNvSpPr/>
            <p:nvPr/>
          </p:nvSpPr>
          <p:spPr>
            <a:xfrm>
              <a:off x="3209027" y="4183810"/>
              <a:ext cx="1112808" cy="31055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26BBE61-53B9-9005-A84C-11E63DB2A424}"/>
                </a:ext>
              </a:extLst>
            </p:cNvPr>
            <p:cNvSpPr/>
            <p:nvPr/>
          </p:nvSpPr>
          <p:spPr>
            <a:xfrm>
              <a:off x="2096219" y="4424290"/>
              <a:ext cx="1112808" cy="9439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BAAC45A7-9022-3F55-C38C-AC31DB3A6545}"/>
                </a:ext>
              </a:extLst>
            </p:cNvPr>
            <p:cNvSpPr/>
            <p:nvPr/>
          </p:nvSpPr>
          <p:spPr>
            <a:xfrm>
              <a:off x="2147497" y="4236862"/>
              <a:ext cx="998236" cy="110053"/>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Trapezoid 10">
              <a:extLst>
                <a:ext uri="{FF2B5EF4-FFF2-40B4-BE49-F238E27FC236}">
                  <a16:creationId xmlns:a16="http://schemas.microsoft.com/office/drawing/2014/main" id="{3E471E7A-F223-C07D-E67C-31AF50E24D44}"/>
                </a:ext>
              </a:extLst>
            </p:cNvPr>
            <p:cNvSpPr/>
            <p:nvPr/>
          </p:nvSpPr>
          <p:spPr>
            <a:xfrm>
              <a:off x="2096219" y="4346914"/>
              <a:ext cx="1112808" cy="77371"/>
            </a:xfrm>
            <a:prstGeom prst="trapezoid">
              <a:avLst>
                <a:gd name="adj" fmla="val 91233"/>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592CB719-4253-4609-8137-F9667CE3068B}"/>
                </a:ext>
              </a:extLst>
            </p:cNvPr>
            <p:cNvGrpSpPr/>
            <p:nvPr/>
          </p:nvGrpSpPr>
          <p:grpSpPr>
            <a:xfrm>
              <a:off x="983411" y="3354276"/>
              <a:ext cx="3357842" cy="829530"/>
              <a:chOff x="983411" y="3354276"/>
              <a:chExt cx="3357842" cy="829530"/>
            </a:xfrm>
          </p:grpSpPr>
          <p:sp>
            <p:nvSpPr>
              <p:cNvPr id="155" name="Cube 154">
                <a:extLst>
                  <a:ext uri="{FF2B5EF4-FFF2-40B4-BE49-F238E27FC236}">
                    <a16:creationId xmlns:a16="http://schemas.microsoft.com/office/drawing/2014/main" id="{3A5ECC19-A47F-791E-7E5D-E9DBCE42927D}"/>
                  </a:ext>
                </a:extLst>
              </p:cNvPr>
              <p:cNvSpPr/>
              <p:nvPr/>
            </p:nvSpPr>
            <p:spPr>
              <a:xfrm flipH="1">
                <a:off x="2930524" y="3354276"/>
                <a:ext cx="1410729" cy="829529"/>
              </a:xfrm>
              <a:prstGeom prst="cube">
                <a:avLst>
                  <a:gd name="adj" fmla="val 20478"/>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6" name="Cube 155">
                <a:extLst>
                  <a:ext uri="{FF2B5EF4-FFF2-40B4-BE49-F238E27FC236}">
                    <a16:creationId xmlns:a16="http://schemas.microsoft.com/office/drawing/2014/main" id="{53B1D16D-EA4B-C48D-D170-E8F5CA081702}"/>
                  </a:ext>
                </a:extLst>
              </p:cNvPr>
              <p:cNvSpPr/>
              <p:nvPr/>
            </p:nvSpPr>
            <p:spPr>
              <a:xfrm>
                <a:off x="983411" y="3354277"/>
                <a:ext cx="1378789" cy="829529"/>
              </a:xfrm>
              <a:prstGeom prst="cube">
                <a:avLst>
                  <a:gd name="adj" fmla="val 20478"/>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7" name="Rectangle 156">
                <a:extLst>
                  <a:ext uri="{FF2B5EF4-FFF2-40B4-BE49-F238E27FC236}">
                    <a16:creationId xmlns:a16="http://schemas.microsoft.com/office/drawing/2014/main" id="{7A0A4F22-E5D6-BA4B-3559-C65EC32A7725}"/>
                  </a:ext>
                </a:extLst>
              </p:cNvPr>
              <p:cNvSpPr/>
              <p:nvPr/>
            </p:nvSpPr>
            <p:spPr>
              <a:xfrm>
                <a:off x="2362200" y="3354276"/>
                <a:ext cx="568324" cy="662099"/>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9F4BCB11-4471-5A9A-BB9F-DB502161C2A1}"/>
                </a:ext>
              </a:extLst>
            </p:cNvPr>
            <p:cNvSpPr/>
            <p:nvPr/>
          </p:nvSpPr>
          <p:spPr>
            <a:xfrm>
              <a:off x="2240882" y="3473765"/>
              <a:ext cx="805876" cy="295275"/>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Trapezoid 13">
              <a:extLst>
                <a:ext uri="{FF2B5EF4-FFF2-40B4-BE49-F238E27FC236}">
                  <a16:creationId xmlns:a16="http://schemas.microsoft.com/office/drawing/2014/main" id="{CBC6BBCD-CF11-180D-C0A1-DD25D36E9531}"/>
                </a:ext>
              </a:extLst>
            </p:cNvPr>
            <p:cNvSpPr/>
            <p:nvPr/>
          </p:nvSpPr>
          <p:spPr>
            <a:xfrm>
              <a:off x="2240882" y="3354271"/>
              <a:ext cx="805876" cy="119489"/>
            </a:xfrm>
            <a:prstGeom prst="trapezoid">
              <a:avLst>
                <a:gd name="adj" fmla="val 99000"/>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981787D-E491-51F0-18A9-B2EDE924FEC3}"/>
                </a:ext>
              </a:extLst>
            </p:cNvPr>
            <p:cNvSpPr/>
            <p:nvPr/>
          </p:nvSpPr>
          <p:spPr>
            <a:xfrm>
              <a:off x="930348" y="4130747"/>
              <a:ext cx="1260401" cy="60884"/>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679F93BF-9DA0-FD60-BC95-16747E64B995}"/>
                </a:ext>
              </a:extLst>
            </p:cNvPr>
            <p:cNvSpPr/>
            <p:nvPr/>
          </p:nvSpPr>
          <p:spPr>
            <a:xfrm>
              <a:off x="3098800" y="4130748"/>
              <a:ext cx="1286329" cy="53058"/>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1AA6B6F6-1DD6-C4BC-374A-C41BF483043D}"/>
                </a:ext>
              </a:extLst>
            </p:cNvPr>
            <p:cNvSpPr/>
            <p:nvPr/>
          </p:nvSpPr>
          <p:spPr>
            <a:xfrm>
              <a:off x="3209027" y="4393850"/>
              <a:ext cx="1154271" cy="10834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BED4D82-C4D2-D10C-1A5F-852D11A03720}"/>
                </a:ext>
              </a:extLst>
            </p:cNvPr>
            <p:cNvSpPr/>
            <p:nvPr/>
          </p:nvSpPr>
          <p:spPr>
            <a:xfrm>
              <a:off x="941948" y="4392182"/>
              <a:ext cx="1154271" cy="108341"/>
            </a:xfrm>
            <a:prstGeom prst="rect">
              <a:avLst/>
            </a:prstGeom>
            <a:solidFill>
              <a:sysClr val="window" lastClr="FFFFFF">
                <a:lumMod val="7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968C8806-D774-F7B1-745C-D79D3A82428B}"/>
                </a:ext>
              </a:extLst>
            </p:cNvPr>
            <p:cNvSpPr/>
            <p:nvPr/>
          </p:nvSpPr>
          <p:spPr>
            <a:xfrm>
              <a:off x="2413000" y="3829050"/>
              <a:ext cx="469900" cy="187325"/>
            </a:xfrm>
            <a:prstGeom prst="rect">
              <a:avLst/>
            </a:prstGeom>
            <a:solidFill>
              <a:srgbClr val="4BACC6">
                <a:lumMod val="7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0EECED64-127C-A118-75E2-384EA3F36674}"/>
                </a:ext>
              </a:extLst>
            </p:cNvPr>
            <p:cNvCxnSpPr>
              <a:stCxn id="19" idx="0"/>
              <a:endCxn id="19" idx="2"/>
            </p:cNvCxnSpPr>
            <p:nvPr/>
          </p:nvCxnSpPr>
          <p:spPr>
            <a:xfrm>
              <a:off x="2647950" y="3829050"/>
              <a:ext cx="0" cy="187325"/>
            </a:xfrm>
            <a:prstGeom prst="line">
              <a:avLst/>
            </a:prstGeom>
            <a:noFill/>
            <a:ln w="9525" cap="flat" cmpd="sng" algn="ctr">
              <a:solidFill>
                <a:srgbClr val="000000"/>
              </a:solidFill>
              <a:prstDash val="solid"/>
            </a:ln>
            <a:effectLst/>
          </p:spPr>
        </p:cxnSp>
        <p:cxnSp>
          <p:nvCxnSpPr>
            <p:cNvPr id="21" name="Straight Connector 20">
              <a:extLst>
                <a:ext uri="{FF2B5EF4-FFF2-40B4-BE49-F238E27FC236}">
                  <a16:creationId xmlns:a16="http://schemas.microsoft.com/office/drawing/2014/main" id="{673B6EEB-E850-7D9A-ADDD-1B8CA217E827}"/>
                </a:ext>
              </a:extLst>
            </p:cNvPr>
            <p:cNvCxnSpPr/>
            <p:nvPr/>
          </p:nvCxnSpPr>
          <p:spPr>
            <a:xfrm>
              <a:off x="2533650" y="3829050"/>
              <a:ext cx="0" cy="187325"/>
            </a:xfrm>
            <a:prstGeom prst="line">
              <a:avLst/>
            </a:prstGeom>
            <a:noFill/>
            <a:ln w="9525" cap="flat" cmpd="sng" algn="ctr">
              <a:solidFill>
                <a:srgbClr val="000000"/>
              </a:solidFill>
              <a:prstDash val="solid"/>
            </a:ln>
            <a:effectLst/>
          </p:spPr>
        </p:cxnSp>
        <p:cxnSp>
          <p:nvCxnSpPr>
            <p:cNvPr id="22" name="Straight Connector 21">
              <a:extLst>
                <a:ext uri="{FF2B5EF4-FFF2-40B4-BE49-F238E27FC236}">
                  <a16:creationId xmlns:a16="http://schemas.microsoft.com/office/drawing/2014/main" id="{CD587639-3D4A-625F-7173-274A2EBE65EA}"/>
                </a:ext>
              </a:extLst>
            </p:cNvPr>
            <p:cNvCxnSpPr/>
            <p:nvPr/>
          </p:nvCxnSpPr>
          <p:spPr>
            <a:xfrm>
              <a:off x="2771775" y="3829050"/>
              <a:ext cx="0" cy="187325"/>
            </a:xfrm>
            <a:prstGeom prst="line">
              <a:avLst/>
            </a:prstGeom>
            <a:noFill/>
            <a:ln w="9525" cap="flat" cmpd="sng" algn="ctr">
              <a:solidFill>
                <a:srgbClr val="000000"/>
              </a:solidFill>
              <a:prstDash val="solid"/>
            </a:ln>
            <a:effectLst/>
          </p:spPr>
        </p:cxnSp>
        <p:grpSp>
          <p:nvGrpSpPr>
            <p:cNvPr id="23" name="Group 22">
              <a:extLst>
                <a:ext uri="{FF2B5EF4-FFF2-40B4-BE49-F238E27FC236}">
                  <a16:creationId xmlns:a16="http://schemas.microsoft.com/office/drawing/2014/main" id="{D1332A67-ACAC-E9B8-30F8-DF43E5AD9121}"/>
                </a:ext>
              </a:extLst>
            </p:cNvPr>
            <p:cNvGrpSpPr/>
            <p:nvPr/>
          </p:nvGrpSpPr>
          <p:grpSpPr>
            <a:xfrm>
              <a:off x="1044714" y="3885086"/>
              <a:ext cx="142875" cy="204365"/>
              <a:chOff x="730389" y="3879850"/>
              <a:chExt cx="142875" cy="204365"/>
            </a:xfrm>
          </p:grpSpPr>
          <p:sp>
            <p:nvSpPr>
              <p:cNvPr id="151" name="Frame 150">
                <a:extLst>
                  <a:ext uri="{FF2B5EF4-FFF2-40B4-BE49-F238E27FC236}">
                    <a16:creationId xmlns:a16="http://schemas.microsoft.com/office/drawing/2014/main" id="{A6390CE3-CE8D-3948-1001-C1E90086ACE3}"/>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2" name="Rectangle 151">
                <a:extLst>
                  <a:ext uri="{FF2B5EF4-FFF2-40B4-BE49-F238E27FC236}">
                    <a16:creationId xmlns:a16="http://schemas.microsoft.com/office/drawing/2014/main" id="{B92778BF-043D-E858-7148-F13D0CC669DF}"/>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53" name="Straight Connector 152">
                <a:extLst>
                  <a:ext uri="{FF2B5EF4-FFF2-40B4-BE49-F238E27FC236}">
                    <a16:creationId xmlns:a16="http://schemas.microsoft.com/office/drawing/2014/main" id="{0F78056E-8DCB-C700-F55B-B6ED0FD53F9D}"/>
                  </a:ext>
                </a:extLst>
              </p:cNvPr>
              <p:cNvCxnSpPr>
                <a:stCxn id="152" idx="0"/>
                <a:endCxn id="152"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54" name="Straight Connector 153">
                <a:extLst>
                  <a:ext uri="{FF2B5EF4-FFF2-40B4-BE49-F238E27FC236}">
                    <a16:creationId xmlns:a16="http://schemas.microsoft.com/office/drawing/2014/main" id="{10A2D483-42F2-0B3E-518F-940ACE6E812A}"/>
                  </a:ext>
                </a:extLst>
              </p:cNvPr>
              <p:cNvCxnSpPr>
                <a:stCxn id="151" idx="1"/>
                <a:endCxn id="152"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4" name="Group 23">
              <a:extLst>
                <a:ext uri="{FF2B5EF4-FFF2-40B4-BE49-F238E27FC236}">
                  <a16:creationId xmlns:a16="http://schemas.microsoft.com/office/drawing/2014/main" id="{BAEA92FD-788D-BCC4-0AB5-78C2706127E1}"/>
                </a:ext>
              </a:extLst>
            </p:cNvPr>
            <p:cNvGrpSpPr/>
            <p:nvPr/>
          </p:nvGrpSpPr>
          <p:grpSpPr>
            <a:xfrm>
              <a:off x="1044714" y="3642966"/>
              <a:ext cx="142875" cy="204365"/>
              <a:chOff x="730389" y="3879850"/>
              <a:chExt cx="142875" cy="204365"/>
            </a:xfrm>
          </p:grpSpPr>
          <p:sp>
            <p:nvSpPr>
              <p:cNvPr id="147" name="Frame 146">
                <a:extLst>
                  <a:ext uri="{FF2B5EF4-FFF2-40B4-BE49-F238E27FC236}">
                    <a16:creationId xmlns:a16="http://schemas.microsoft.com/office/drawing/2014/main" id="{1E01BFB4-E578-B5CC-21C4-DFE6DB5F98C3}"/>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Rectangle 147">
                <a:extLst>
                  <a:ext uri="{FF2B5EF4-FFF2-40B4-BE49-F238E27FC236}">
                    <a16:creationId xmlns:a16="http://schemas.microsoft.com/office/drawing/2014/main" id="{0650D2EA-F0C6-6364-E083-68463B16DA72}"/>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49" name="Straight Connector 148">
                <a:extLst>
                  <a:ext uri="{FF2B5EF4-FFF2-40B4-BE49-F238E27FC236}">
                    <a16:creationId xmlns:a16="http://schemas.microsoft.com/office/drawing/2014/main" id="{201C0CBC-17B9-2AAA-15E3-67D9335FF20B}"/>
                  </a:ext>
                </a:extLst>
              </p:cNvPr>
              <p:cNvCxnSpPr>
                <a:stCxn id="148" idx="0"/>
                <a:endCxn id="148"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50" name="Straight Connector 149">
                <a:extLst>
                  <a:ext uri="{FF2B5EF4-FFF2-40B4-BE49-F238E27FC236}">
                    <a16:creationId xmlns:a16="http://schemas.microsoft.com/office/drawing/2014/main" id="{0606AE7A-6F91-FE6A-801F-13403FFB9D7D}"/>
                  </a:ext>
                </a:extLst>
              </p:cNvPr>
              <p:cNvCxnSpPr>
                <a:stCxn id="147" idx="1"/>
                <a:endCxn id="148"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5" name="Group 24">
              <a:extLst>
                <a:ext uri="{FF2B5EF4-FFF2-40B4-BE49-F238E27FC236}">
                  <a16:creationId xmlns:a16="http://schemas.microsoft.com/office/drawing/2014/main" id="{73641387-C761-8ED0-E40A-251B4C1F3109}"/>
                </a:ext>
              </a:extLst>
            </p:cNvPr>
            <p:cNvGrpSpPr/>
            <p:nvPr/>
          </p:nvGrpSpPr>
          <p:grpSpPr>
            <a:xfrm>
              <a:off x="1238199" y="3884871"/>
              <a:ext cx="142875" cy="204365"/>
              <a:chOff x="730389" y="3879850"/>
              <a:chExt cx="142875" cy="204365"/>
            </a:xfrm>
          </p:grpSpPr>
          <p:sp>
            <p:nvSpPr>
              <p:cNvPr id="143" name="Frame 142">
                <a:extLst>
                  <a:ext uri="{FF2B5EF4-FFF2-40B4-BE49-F238E27FC236}">
                    <a16:creationId xmlns:a16="http://schemas.microsoft.com/office/drawing/2014/main" id="{19EE1565-95B2-FEC0-84BE-AA445B064966}"/>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Rectangle 143">
                <a:extLst>
                  <a:ext uri="{FF2B5EF4-FFF2-40B4-BE49-F238E27FC236}">
                    <a16:creationId xmlns:a16="http://schemas.microsoft.com/office/drawing/2014/main" id="{C9341C14-7D4C-E76F-284E-57698FA6A396}"/>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45" name="Straight Connector 144">
                <a:extLst>
                  <a:ext uri="{FF2B5EF4-FFF2-40B4-BE49-F238E27FC236}">
                    <a16:creationId xmlns:a16="http://schemas.microsoft.com/office/drawing/2014/main" id="{07C3DA3F-777A-6BCC-5B7D-654CB3E533FE}"/>
                  </a:ext>
                </a:extLst>
              </p:cNvPr>
              <p:cNvCxnSpPr>
                <a:stCxn id="144" idx="0"/>
                <a:endCxn id="144"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46" name="Straight Connector 145">
                <a:extLst>
                  <a:ext uri="{FF2B5EF4-FFF2-40B4-BE49-F238E27FC236}">
                    <a16:creationId xmlns:a16="http://schemas.microsoft.com/office/drawing/2014/main" id="{38E6127A-6273-F2EA-15FF-91D072BABA9E}"/>
                  </a:ext>
                </a:extLst>
              </p:cNvPr>
              <p:cNvCxnSpPr>
                <a:stCxn id="143" idx="1"/>
                <a:endCxn id="144"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6" name="Group 25">
              <a:extLst>
                <a:ext uri="{FF2B5EF4-FFF2-40B4-BE49-F238E27FC236}">
                  <a16:creationId xmlns:a16="http://schemas.microsoft.com/office/drawing/2014/main" id="{2D9A9610-BD7B-F661-2FC5-2573CF8285E9}"/>
                </a:ext>
              </a:extLst>
            </p:cNvPr>
            <p:cNvGrpSpPr/>
            <p:nvPr/>
          </p:nvGrpSpPr>
          <p:grpSpPr>
            <a:xfrm>
              <a:off x="1238199" y="3642751"/>
              <a:ext cx="142875" cy="204365"/>
              <a:chOff x="730389" y="3879850"/>
              <a:chExt cx="142875" cy="204365"/>
            </a:xfrm>
          </p:grpSpPr>
          <p:sp>
            <p:nvSpPr>
              <p:cNvPr id="139" name="Frame 138">
                <a:extLst>
                  <a:ext uri="{FF2B5EF4-FFF2-40B4-BE49-F238E27FC236}">
                    <a16:creationId xmlns:a16="http://schemas.microsoft.com/office/drawing/2014/main" id="{57FD5B6E-640D-A010-0016-04E96385EB83}"/>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Rectangle 139">
                <a:extLst>
                  <a:ext uri="{FF2B5EF4-FFF2-40B4-BE49-F238E27FC236}">
                    <a16:creationId xmlns:a16="http://schemas.microsoft.com/office/drawing/2014/main" id="{D068D320-C386-355F-F2AF-F21EF64C7762}"/>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41" name="Straight Connector 140">
                <a:extLst>
                  <a:ext uri="{FF2B5EF4-FFF2-40B4-BE49-F238E27FC236}">
                    <a16:creationId xmlns:a16="http://schemas.microsoft.com/office/drawing/2014/main" id="{42A9A145-12B1-C4F9-882B-55ED8D0C2BC8}"/>
                  </a:ext>
                </a:extLst>
              </p:cNvPr>
              <p:cNvCxnSpPr>
                <a:stCxn id="140" idx="0"/>
                <a:endCxn id="140"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42" name="Straight Connector 141">
                <a:extLst>
                  <a:ext uri="{FF2B5EF4-FFF2-40B4-BE49-F238E27FC236}">
                    <a16:creationId xmlns:a16="http://schemas.microsoft.com/office/drawing/2014/main" id="{253D473C-6A8C-1851-F632-2C9F3DB8AE7C}"/>
                  </a:ext>
                </a:extLst>
              </p:cNvPr>
              <p:cNvCxnSpPr>
                <a:stCxn id="139" idx="1"/>
                <a:endCxn id="140"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7" name="Group 26">
              <a:extLst>
                <a:ext uri="{FF2B5EF4-FFF2-40B4-BE49-F238E27FC236}">
                  <a16:creationId xmlns:a16="http://schemas.microsoft.com/office/drawing/2014/main" id="{1BCD1A8E-DF60-EA82-9BED-A78C7B3CE9C6}"/>
                </a:ext>
              </a:extLst>
            </p:cNvPr>
            <p:cNvGrpSpPr/>
            <p:nvPr/>
          </p:nvGrpSpPr>
          <p:grpSpPr>
            <a:xfrm>
              <a:off x="1435188" y="3885086"/>
              <a:ext cx="142875" cy="204365"/>
              <a:chOff x="730389" y="3879850"/>
              <a:chExt cx="142875" cy="204365"/>
            </a:xfrm>
          </p:grpSpPr>
          <p:sp>
            <p:nvSpPr>
              <p:cNvPr id="135" name="Frame 134">
                <a:extLst>
                  <a:ext uri="{FF2B5EF4-FFF2-40B4-BE49-F238E27FC236}">
                    <a16:creationId xmlns:a16="http://schemas.microsoft.com/office/drawing/2014/main" id="{065A50DC-2E08-7766-715A-D231D650CFFF}"/>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Rectangle 135">
                <a:extLst>
                  <a:ext uri="{FF2B5EF4-FFF2-40B4-BE49-F238E27FC236}">
                    <a16:creationId xmlns:a16="http://schemas.microsoft.com/office/drawing/2014/main" id="{E901B44D-92BC-8E4C-B791-610A97D2EFDB}"/>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37" name="Straight Connector 136">
                <a:extLst>
                  <a:ext uri="{FF2B5EF4-FFF2-40B4-BE49-F238E27FC236}">
                    <a16:creationId xmlns:a16="http://schemas.microsoft.com/office/drawing/2014/main" id="{FA3D48FA-B963-599F-F9EB-8129766DE838}"/>
                  </a:ext>
                </a:extLst>
              </p:cNvPr>
              <p:cNvCxnSpPr>
                <a:stCxn id="136" idx="0"/>
                <a:endCxn id="136"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38" name="Straight Connector 137">
                <a:extLst>
                  <a:ext uri="{FF2B5EF4-FFF2-40B4-BE49-F238E27FC236}">
                    <a16:creationId xmlns:a16="http://schemas.microsoft.com/office/drawing/2014/main" id="{215724A1-E499-4C2D-F3B9-4C710BDE5B4A}"/>
                  </a:ext>
                </a:extLst>
              </p:cNvPr>
              <p:cNvCxnSpPr>
                <a:stCxn id="135" idx="1"/>
                <a:endCxn id="136"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8" name="Group 27">
              <a:extLst>
                <a:ext uri="{FF2B5EF4-FFF2-40B4-BE49-F238E27FC236}">
                  <a16:creationId xmlns:a16="http://schemas.microsoft.com/office/drawing/2014/main" id="{191187AD-11B7-0C3F-2680-8B1523A921CD}"/>
                </a:ext>
              </a:extLst>
            </p:cNvPr>
            <p:cNvGrpSpPr/>
            <p:nvPr/>
          </p:nvGrpSpPr>
          <p:grpSpPr>
            <a:xfrm>
              <a:off x="1435188" y="3642966"/>
              <a:ext cx="142875" cy="204365"/>
              <a:chOff x="730389" y="3879850"/>
              <a:chExt cx="142875" cy="204365"/>
            </a:xfrm>
          </p:grpSpPr>
          <p:sp>
            <p:nvSpPr>
              <p:cNvPr id="131" name="Frame 130">
                <a:extLst>
                  <a:ext uri="{FF2B5EF4-FFF2-40B4-BE49-F238E27FC236}">
                    <a16:creationId xmlns:a16="http://schemas.microsoft.com/office/drawing/2014/main" id="{13D5A9D6-937B-3AE5-67DA-CC987A63452A}"/>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Rectangle 131">
                <a:extLst>
                  <a:ext uri="{FF2B5EF4-FFF2-40B4-BE49-F238E27FC236}">
                    <a16:creationId xmlns:a16="http://schemas.microsoft.com/office/drawing/2014/main" id="{0F244FBF-C269-E6A2-97E1-293C8E590385}"/>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33" name="Straight Connector 132">
                <a:extLst>
                  <a:ext uri="{FF2B5EF4-FFF2-40B4-BE49-F238E27FC236}">
                    <a16:creationId xmlns:a16="http://schemas.microsoft.com/office/drawing/2014/main" id="{1E38ED7D-B08E-C3BF-82F7-8D8D60F18A14}"/>
                  </a:ext>
                </a:extLst>
              </p:cNvPr>
              <p:cNvCxnSpPr>
                <a:stCxn id="132" idx="0"/>
                <a:endCxn id="132"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34" name="Straight Connector 133">
                <a:extLst>
                  <a:ext uri="{FF2B5EF4-FFF2-40B4-BE49-F238E27FC236}">
                    <a16:creationId xmlns:a16="http://schemas.microsoft.com/office/drawing/2014/main" id="{AA539B32-66C3-61A3-359E-F438716C66F9}"/>
                  </a:ext>
                </a:extLst>
              </p:cNvPr>
              <p:cNvCxnSpPr>
                <a:stCxn id="131" idx="1"/>
                <a:endCxn id="132"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29" name="Group 28">
              <a:extLst>
                <a:ext uri="{FF2B5EF4-FFF2-40B4-BE49-F238E27FC236}">
                  <a16:creationId xmlns:a16="http://schemas.microsoft.com/office/drawing/2014/main" id="{130D86B1-2A89-D64D-A465-100521B20A1F}"/>
                </a:ext>
              </a:extLst>
            </p:cNvPr>
            <p:cNvGrpSpPr/>
            <p:nvPr/>
          </p:nvGrpSpPr>
          <p:grpSpPr>
            <a:xfrm>
              <a:off x="1620524" y="3884871"/>
              <a:ext cx="142875" cy="204365"/>
              <a:chOff x="730389" y="3879850"/>
              <a:chExt cx="142875" cy="204365"/>
            </a:xfrm>
          </p:grpSpPr>
          <p:sp>
            <p:nvSpPr>
              <p:cNvPr id="127" name="Frame 126">
                <a:extLst>
                  <a:ext uri="{FF2B5EF4-FFF2-40B4-BE49-F238E27FC236}">
                    <a16:creationId xmlns:a16="http://schemas.microsoft.com/office/drawing/2014/main" id="{6042350F-038E-78A6-4F04-6CD121ACDFE5}"/>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Rectangle 127">
                <a:extLst>
                  <a:ext uri="{FF2B5EF4-FFF2-40B4-BE49-F238E27FC236}">
                    <a16:creationId xmlns:a16="http://schemas.microsoft.com/office/drawing/2014/main" id="{5EA7BC25-534F-5BDA-04D1-F88AF52D8297}"/>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9" name="Straight Connector 128">
                <a:extLst>
                  <a:ext uri="{FF2B5EF4-FFF2-40B4-BE49-F238E27FC236}">
                    <a16:creationId xmlns:a16="http://schemas.microsoft.com/office/drawing/2014/main" id="{5AE90F14-F8AA-686F-C061-766016238A8E}"/>
                  </a:ext>
                </a:extLst>
              </p:cNvPr>
              <p:cNvCxnSpPr>
                <a:stCxn id="128" idx="0"/>
                <a:endCxn id="128"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30" name="Straight Connector 129">
                <a:extLst>
                  <a:ext uri="{FF2B5EF4-FFF2-40B4-BE49-F238E27FC236}">
                    <a16:creationId xmlns:a16="http://schemas.microsoft.com/office/drawing/2014/main" id="{14BA516F-A156-4281-87E8-B38F1DB12F82}"/>
                  </a:ext>
                </a:extLst>
              </p:cNvPr>
              <p:cNvCxnSpPr>
                <a:stCxn id="127" idx="1"/>
                <a:endCxn id="128"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0" name="Group 29">
              <a:extLst>
                <a:ext uri="{FF2B5EF4-FFF2-40B4-BE49-F238E27FC236}">
                  <a16:creationId xmlns:a16="http://schemas.microsoft.com/office/drawing/2014/main" id="{ED6436A5-2E55-F2E0-F2A2-71CC139F0594}"/>
                </a:ext>
              </a:extLst>
            </p:cNvPr>
            <p:cNvGrpSpPr/>
            <p:nvPr/>
          </p:nvGrpSpPr>
          <p:grpSpPr>
            <a:xfrm>
              <a:off x="1620524" y="3642751"/>
              <a:ext cx="142875" cy="204365"/>
              <a:chOff x="730389" y="3879850"/>
              <a:chExt cx="142875" cy="204365"/>
            </a:xfrm>
          </p:grpSpPr>
          <p:sp>
            <p:nvSpPr>
              <p:cNvPr id="123" name="Frame 122">
                <a:extLst>
                  <a:ext uri="{FF2B5EF4-FFF2-40B4-BE49-F238E27FC236}">
                    <a16:creationId xmlns:a16="http://schemas.microsoft.com/office/drawing/2014/main" id="{5E662BCE-EA85-60F9-B204-897CCF033604}"/>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5D5D45D4-9433-1DBB-EFF6-2FDA0C258CE9}"/>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5" name="Straight Connector 124">
                <a:extLst>
                  <a:ext uri="{FF2B5EF4-FFF2-40B4-BE49-F238E27FC236}">
                    <a16:creationId xmlns:a16="http://schemas.microsoft.com/office/drawing/2014/main" id="{C3722F12-74F7-0D14-8F8B-51C58A4562D3}"/>
                  </a:ext>
                </a:extLst>
              </p:cNvPr>
              <p:cNvCxnSpPr>
                <a:stCxn id="124" idx="0"/>
                <a:endCxn id="124"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26" name="Straight Connector 125">
                <a:extLst>
                  <a:ext uri="{FF2B5EF4-FFF2-40B4-BE49-F238E27FC236}">
                    <a16:creationId xmlns:a16="http://schemas.microsoft.com/office/drawing/2014/main" id="{44D0A294-5961-0B88-2734-1E763B556BD3}"/>
                  </a:ext>
                </a:extLst>
              </p:cNvPr>
              <p:cNvCxnSpPr>
                <a:stCxn id="123" idx="1"/>
                <a:endCxn id="124"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1" name="Group 30">
              <a:extLst>
                <a:ext uri="{FF2B5EF4-FFF2-40B4-BE49-F238E27FC236}">
                  <a16:creationId xmlns:a16="http://schemas.microsoft.com/office/drawing/2014/main" id="{CBD77B94-51B6-E710-8300-24E6054DB799}"/>
                </a:ext>
              </a:extLst>
            </p:cNvPr>
            <p:cNvGrpSpPr/>
            <p:nvPr/>
          </p:nvGrpSpPr>
          <p:grpSpPr>
            <a:xfrm>
              <a:off x="1809416" y="3884871"/>
              <a:ext cx="142875" cy="204365"/>
              <a:chOff x="730389" y="3879850"/>
              <a:chExt cx="142875" cy="204365"/>
            </a:xfrm>
          </p:grpSpPr>
          <p:sp>
            <p:nvSpPr>
              <p:cNvPr id="119" name="Frame 118">
                <a:extLst>
                  <a:ext uri="{FF2B5EF4-FFF2-40B4-BE49-F238E27FC236}">
                    <a16:creationId xmlns:a16="http://schemas.microsoft.com/office/drawing/2014/main" id="{248FB146-8B13-B59A-8672-1FF0308A9AA3}"/>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0" name="Rectangle 119">
                <a:extLst>
                  <a:ext uri="{FF2B5EF4-FFF2-40B4-BE49-F238E27FC236}">
                    <a16:creationId xmlns:a16="http://schemas.microsoft.com/office/drawing/2014/main" id="{8E868989-56F6-C058-4D22-4F988C192CE5}"/>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1" name="Straight Connector 120">
                <a:extLst>
                  <a:ext uri="{FF2B5EF4-FFF2-40B4-BE49-F238E27FC236}">
                    <a16:creationId xmlns:a16="http://schemas.microsoft.com/office/drawing/2014/main" id="{4AB3A08E-B171-FD87-B9DA-C8FA92175018}"/>
                  </a:ext>
                </a:extLst>
              </p:cNvPr>
              <p:cNvCxnSpPr>
                <a:stCxn id="120" idx="0"/>
                <a:endCxn id="120"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22" name="Straight Connector 121">
                <a:extLst>
                  <a:ext uri="{FF2B5EF4-FFF2-40B4-BE49-F238E27FC236}">
                    <a16:creationId xmlns:a16="http://schemas.microsoft.com/office/drawing/2014/main" id="{801A8F9A-F515-B087-D2E7-87753D3340F4}"/>
                  </a:ext>
                </a:extLst>
              </p:cNvPr>
              <p:cNvCxnSpPr>
                <a:stCxn id="119" idx="1"/>
                <a:endCxn id="120"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2" name="Group 31">
              <a:extLst>
                <a:ext uri="{FF2B5EF4-FFF2-40B4-BE49-F238E27FC236}">
                  <a16:creationId xmlns:a16="http://schemas.microsoft.com/office/drawing/2014/main" id="{DC985870-F572-3669-6164-6505B0980DE7}"/>
                </a:ext>
              </a:extLst>
            </p:cNvPr>
            <p:cNvGrpSpPr/>
            <p:nvPr/>
          </p:nvGrpSpPr>
          <p:grpSpPr>
            <a:xfrm>
              <a:off x="1809416" y="3642751"/>
              <a:ext cx="142875" cy="204365"/>
              <a:chOff x="730389" y="3879850"/>
              <a:chExt cx="142875" cy="204365"/>
            </a:xfrm>
          </p:grpSpPr>
          <p:sp>
            <p:nvSpPr>
              <p:cNvPr id="115" name="Frame 114">
                <a:extLst>
                  <a:ext uri="{FF2B5EF4-FFF2-40B4-BE49-F238E27FC236}">
                    <a16:creationId xmlns:a16="http://schemas.microsoft.com/office/drawing/2014/main" id="{93F90758-0603-5B6F-8583-A8513D246577}"/>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213A50B1-546F-C71A-390B-B402472426DD}"/>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7" name="Straight Connector 116">
                <a:extLst>
                  <a:ext uri="{FF2B5EF4-FFF2-40B4-BE49-F238E27FC236}">
                    <a16:creationId xmlns:a16="http://schemas.microsoft.com/office/drawing/2014/main" id="{4E893C79-73A6-9065-87C0-37E83CEA3D73}"/>
                  </a:ext>
                </a:extLst>
              </p:cNvPr>
              <p:cNvCxnSpPr>
                <a:stCxn id="116" idx="0"/>
                <a:endCxn id="116"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18" name="Straight Connector 117">
                <a:extLst>
                  <a:ext uri="{FF2B5EF4-FFF2-40B4-BE49-F238E27FC236}">
                    <a16:creationId xmlns:a16="http://schemas.microsoft.com/office/drawing/2014/main" id="{4B7CB94C-F1CC-835E-8C9C-F387B9D00471}"/>
                  </a:ext>
                </a:extLst>
              </p:cNvPr>
              <p:cNvCxnSpPr>
                <a:stCxn id="115" idx="1"/>
                <a:endCxn id="116"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3" name="Group 32">
              <a:extLst>
                <a:ext uri="{FF2B5EF4-FFF2-40B4-BE49-F238E27FC236}">
                  <a16:creationId xmlns:a16="http://schemas.microsoft.com/office/drawing/2014/main" id="{06BD1F41-7677-1B19-0356-099DD0C2F7DD}"/>
                </a:ext>
              </a:extLst>
            </p:cNvPr>
            <p:cNvGrpSpPr/>
            <p:nvPr/>
          </p:nvGrpSpPr>
          <p:grpSpPr>
            <a:xfrm>
              <a:off x="1993052" y="3880907"/>
              <a:ext cx="142875" cy="204365"/>
              <a:chOff x="730389" y="3879850"/>
              <a:chExt cx="142875" cy="204365"/>
            </a:xfrm>
          </p:grpSpPr>
          <p:sp>
            <p:nvSpPr>
              <p:cNvPr id="111" name="Frame 110">
                <a:extLst>
                  <a:ext uri="{FF2B5EF4-FFF2-40B4-BE49-F238E27FC236}">
                    <a16:creationId xmlns:a16="http://schemas.microsoft.com/office/drawing/2014/main" id="{4DAEE675-A659-6AEA-35DE-109309268E0E}"/>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0540CDC7-55D9-A5DE-B1DD-159E243D3FB1}"/>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3" name="Straight Connector 112">
                <a:extLst>
                  <a:ext uri="{FF2B5EF4-FFF2-40B4-BE49-F238E27FC236}">
                    <a16:creationId xmlns:a16="http://schemas.microsoft.com/office/drawing/2014/main" id="{D0BB7B81-7511-510E-49ED-D4E744553CAC}"/>
                  </a:ext>
                </a:extLst>
              </p:cNvPr>
              <p:cNvCxnSpPr>
                <a:stCxn id="112" idx="0"/>
                <a:endCxn id="112"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14" name="Straight Connector 113">
                <a:extLst>
                  <a:ext uri="{FF2B5EF4-FFF2-40B4-BE49-F238E27FC236}">
                    <a16:creationId xmlns:a16="http://schemas.microsoft.com/office/drawing/2014/main" id="{A489571B-653D-5AAF-A4AA-D1BE0A5599E5}"/>
                  </a:ext>
                </a:extLst>
              </p:cNvPr>
              <p:cNvCxnSpPr>
                <a:stCxn id="111" idx="1"/>
                <a:endCxn id="112"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4" name="Group 33">
              <a:extLst>
                <a:ext uri="{FF2B5EF4-FFF2-40B4-BE49-F238E27FC236}">
                  <a16:creationId xmlns:a16="http://schemas.microsoft.com/office/drawing/2014/main" id="{98DE1721-6B99-0650-679D-FDCF1EF392E6}"/>
                </a:ext>
              </a:extLst>
            </p:cNvPr>
            <p:cNvGrpSpPr/>
            <p:nvPr/>
          </p:nvGrpSpPr>
          <p:grpSpPr>
            <a:xfrm>
              <a:off x="1993052" y="3638787"/>
              <a:ext cx="142875" cy="204365"/>
              <a:chOff x="730389" y="3879850"/>
              <a:chExt cx="142875" cy="204365"/>
            </a:xfrm>
          </p:grpSpPr>
          <p:sp>
            <p:nvSpPr>
              <p:cNvPr id="107" name="Frame 106">
                <a:extLst>
                  <a:ext uri="{FF2B5EF4-FFF2-40B4-BE49-F238E27FC236}">
                    <a16:creationId xmlns:a16="http://schemas.microsoft.com/office/drawing/2014/main" id="{E935DE68-121B-A395-A1F7-B21EE8AD7791}"/>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6D97931B-D08E-BDCA-AAE4-39CE94668673}"/>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9" name="Straight Connector 108">
                <a:extLst>
                  <a:ext uri="{FF2B5EF4-FFF2-40B4-BE49-F238E27FC236}">
                    <a16:creationId xmlns:a16="http://schemas.microsoft.com/office/drawing/2014/main" id="{22EE6D78-E180-9C8E-2A3C-19A5F0B6D82B}"/>
                  </a:ext>
                </a:extLst>
              </p:cNvPr>
              <p:cNvCxnSpPr>
                <a:stCxn id="108" idx="0"/>
                <a:endCxn id="108"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10" name="Straight Connector 109">
                <a:extLst>
                  <a:ext uri="{FF2B5EF4-FFF2-40B4-BE49-F238E27FC236}">
                    <a16:creationId xmlns:a16="http://schemas.microsoft.com/office/drawing/2014/main" id="{ED60D48E-BD2C-2692-083B-F243534FB900}"/>
                  </a:ext>
                </a:extLst>
              </p:cNvPr>
              <p:cNvCxnSpPr>
                <a:stCxn id="107" idx="1"/>
                <a:endCxn id="108"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5" name="Group 34">
              <a:extLst>
                <a:ext uri="{FF2B5EF4-FFF2-40B4-BE49-F238E27FC236}">
                  <a16:creationId xmlns:a16="http://schemas.microsoft.com/office/drawing/2014/main" id="{620325BE-54C9-1089-73FE-21E4E7DDA9EF}"/>
                </a:ext>
              </a:extLst>
            </p:cNvPr>
            <p:cNvGrpSpPr/>
            <p:nvPr/>
          </p:nvGrpSpPr>
          <p:grpSpPr>
            <a:xfrm>
              <a:off x="3175937" y="3893749"/>
              <a:ext cx="142875" cy="204365"/>
              <a:chOff x="730389" y="3879850"/>
              <a:chExt cx="142875" cy="204365"/>
            </a:xfrm>
          </p:grpSpPr>
          <p:sp>
            <p:nvSpPr>
              <p:cNvPr id="103" name="Frame 102">
                <a:extLst>
                  <a:ext uri="{FF2B5EF4-FFF2-40B4-BE49-F238E27FC236}">
                    <a16:creationId xmlns:a16="http://schemas.microsoft.com/office/drawing/2014/main" id="{8AF3BF99-DCF9-8650-C5F4-A3F1367C4772}"/>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8E574CC0-B8A3-D3C6-936A-9FE3AAC24B36}"/>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5" name="Straight Connector 104">
                <a:extLst>
                  <a:ext uri="{FF2B5EF4-FFF2-40B4-BE49-F238E27FC236}">
                    <a16:creationId xmlns:a16="http://schemas.microsoft.com/office/drawing/2014/main" id="{E5715594-568D-FFE4-2D03-D47130A91EF4}"/>
                  </a:ext>
                </a:extLst>
              </p:cNvPr>
              <p:cNvCxnSpPr>
                <a:stCxn id="104" idx="0"/>
                <a:endCxn id="104"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06" name="Straight Connector 105">
                <a:extLst>
                  <a:ext uri="{FF2B5EF4-FFF2-40B4-BE49-F238E27FC236}">
                    <a16:creationId xmlns:a16="http://schemas.microsoft.com/office/drawing/2014/main" id="{595D6410-9E48-D1C3-C770-B77E6E22C1AA}"/>
                  </a:ext>
                </a:extLst>
              </p:cNvPr>
              <p:cNvCxnSpPr>
                <a:stCxn id="103" idx="1"/>
                <a:endCxn id="104"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6" name="Group 35">
              <a:extLst>
                <a:ext uri="{FF2B5EF4-FFF2-40B4-BE49-F238E27FC236}">
                  <a16:creationId xmlns:a16="http://schemas.microsoft.com/office/drawing/2014/main" id="{AE360C10-57C5-9F8D-B038-01BB828F3846}"/>
                </a:ext>
              </a:extLst>
            </p:cNvPr>
            <p:cNvGrpSpPr/>
            <p:nvPr/>
          </p:nvGrpSpPr>
          <p:grpSpPr>
            <a:xfrm>
              <a:off x="3175937" y="3651629"/>
              <a:ext cx="142875" cy="204365"/>
              <a:chOff x="730389" y="3879850"/>
              <a:chExt cx="142875" cy="204365"/>
            </a:xfrm>
          </p:grpSpPr>
          <p:sp>
            <p:nvSpPr>
              <p:cNvPr id="99" name="Frame 98">
                <a:extLst>
                  <a:ext uri="{FF2B5EF4-FFF2-40B4-BE49-F238E27FC236}">
                    <a16:creationId xmlns:a16="http://schemas.microsoft.com/office/drawing/2014/main" id="{CA3F6C6D-E796-29E6-E269-B351EF596912}"/>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B35F033C-D8F8-B3C6-5166-7A1D9345C7B2}"/>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1" name="Straight Connector 100">
                <a:extLst>
                  <a:ext uri="{FF2B5EF4-FFF2-40B4-BE49-F238E27FC236}">
                    <a16:creationId xmlns:a16="http://schemas.microsoft.com/office/drawing/2014/main" id="{226760CB-97AB-FE99-CEF0-A6417E5C2516}"/>
                  </a:ext>
                </a:extLst>
              </p:cNvPr>
              <p:cNvCxnSpPr>
                <a:stCxn id="100" idx="0"/>
                <a:endCxn id="100"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102" name="Straight Connector 101">
                <a:extLst>
                  <a:ext uri="{FF2B5EF4-FFF2-40B4-BE49-F238E27FC236}">
                    <a16:creationId xmlns:a16="http://schemas.microsoft.com/office/drawing/2014/main" id="{2A34E0F4-4798-419E-2641-A4285F4E113C}"/>
                  </a:ext>
                </a:extLst>
              </p:cNvPr>
              <p:cNvCxnSpPr>
                <a:stCxn id="99" idx="1"/>
                <a:endCxn id="100"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7" name="Group 36">
              <a:extLst>
                <a:ext uri="{FF2B5EF4-FFF2-40B4-BE49-F238E27FC236}">
                  <a16:creationId xmlns:a16="http://schemas.microsoft.com/office/drawing/2014/main" id="{131E7D80-2ABE-9021-E043-02C9042DEAFA}"/>
                </a:ext>
              </a:extLst>
            </p:cNvPr>
            <p:cNvGrpSpPr/>
            <p:nvPr/>
          </p:nvGrpSpPr>
          <p:grpSpPr>
            <a:xfrm>
              <a:off x="3369422" y="3893534"/>
              <a:ext cx="142875" cy="204365"/>
              <a:chOff x="730389" y="3879850"/>
              <a:chExt cx="142875" cy="204365"/>
            </a:xfrm>
          </p:grpSpPr>
          <p:sp>
            <p:nvSpPr>
              <p:cNvPr id="95" name="Frame 94">
                <a:extLst>
                  <a:ext uri="{FF2B5EF4-FFF2-40B4-BE49-F238E27FC236}">
                    <a16:creationId xmlns:a16="http://schemas.microsoft.com/office/drawing/2014/main" id="{D30DD889-D0B8-B026-E68B-8810C3291EC7}"/>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7A449111-38A6-C499-2CFE-D81E64D34DDB}"/>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97" name="Straight Connector 96">
                <a:extLst>
                  <a:ext uri="{FF2B5EF4-FFF2-40B4-BE49-F238E27FC236}">
                    <a16:creationId xmlns:a16="http://schemas.microsoft.com/office/drawing/2014/main" id="{27C085B9-5558-7EFD-6904-C3D004DB39A2}"/>
                  </a:ext>
                </a:extLst>
              </p:cNvPr>
              <p:cNvCxnSpPr>
                <a:stCxn id="96" idx="0"/>
                <a:endCxn id="96"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98" name="Straight Connector 97">
                <a:extLst>
                  <a:ext uri="{FF2B5EF4-FFF2-40B4-BE49-F238E27FC236}">
                    <a16:creationId xmlns:a16="http://schemas.microsoft.com/office/drawing/2014/main" id="{062C7111-F19B-E7A6-8E77-F44A2E574B7A}"/>
                  </a:ext>
                </a:extLst>
              </p:cNvPr>
              <p:cNvCxnSpPr>
                <a:stCxn id="95" idx="1"/>
                <a:endCxn id="96"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8" name="Group 37">
              <a:extLst>
                <a:ext uri="{FF2B5EF4-FFF2-40B4-BE49-F238E27FC236}">
                  <a16:creationId xmlns:a16="http://schemas.microsoft.com/office/drawing/2014/main" id="{3A50718A-17AB-9E63-6D0E-1A7CA51893F2}"/>
                </a:ext>
              </a:extLst>
            </p:cNvPr>
            <p:cNvGrpSpPr/>
            <p:nvPr/>
          </p:nvGrpSpPr>
          <p:grpSpPr>
            <a:xfrm>
              <a:off x="3369422" y="3651414"/>
              <a:ext cx="142875" cy="204365"/>
              <a:chOff x="730389" y="3879850"/>
              <a:chExt cx="142875" cy="204365"/>
            </a:xfrm>
          </p:grpSpPr>
          <p:sp>
            <p:nvSpPr>
              <p:cNvPr id="91" name="Frame 90">
                <a:extLst>
                  <a:ext uri="{FF2B5EF4-FFF2-40B4-BE49-F238E27FC236}">
                    <a16:creationId xmlns:a16="http://schemas.microsoft.com/office/drawing/2014/main" id="{85AB8A18-8A25-D693-BAF0-810E3DA817E3}"/>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FE482765-96A0-9A83-F0A3-8E0C2FF75413}"/>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93" name="Straight Connector 92">
                <a:extLst>
                  <a:ext uri="{FF2B5EF4-FFF2-40B4-BE49-F238E27FC236}">
                    <a16:creationId xmlns:a16="http://schemas.microsoft.com/office/drawing/2014/main" id="{0019BAC2-1734-9659-4878-E7E183955603}"/>
                  </a:ext>
                </a:extLst>
              </p:cNvPr>
              <p:cNvCxnSpPr>
                <a:stCxn id="92" idx="0"/>
                <a:endCxn id="92"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94" name="Straight Connector 93">
                <a:extLst>
                  <a:ext uri="{FF2B5EF4-FFF2-40B4-BE49-F238E27FC236}">
                    <a16:creationId xmlns:a16="http://schemas.microsoft.com/office/drawing/2014/main" id="{EB304C1C-D5E0-C7B8-2380-9318EAB30D38}"/>
                  </a:ext>
                </a:extLst>
              </p:cNvPr>
              <p:cNvCxnSpPr>
                <a:stCxn id="91" idx="1"/>
                <a:endCxn id="92"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39" name="Group 38">
              <a:extLst>
                <a:ext uri="{FF2B5EF4-FFF2-40B4-BE49-F238E27FC236}">
                  <a16:creationId xmlns:a16="http://schemas.microsoft.com/office/drawing/2014/main" id="{64B6B7F4-854B-F036-AD00-3A5B7055AD70}"/>
                </a:ext>
              </a:extLst>
            </p:cNvPr>
            <p:cNvGrpSpPr/>
            <p:nvPr/>
          </p:nvGrpSpPr>
          <p:grpSpPr>
            <a:xfrm>
              <a:off x="3566411" y="3893749"/>
              <a:ext cx="142875" cy="204365"/>
              <a:chOff x="730389" y="3879850"/>
              <a:chExt cx="142875" cy="204365"/>
            </a:xfrm>
          </p:grpSpPr>
          <p:sp>
            <p:nvSpPr>
              <p:cNvPr id="87" name="Frame 86">
                <a:extLst>
                  <a:ext uri="{FF2B5EF4-FFF2-40B4-BE49-F238E27FC236}">
                    <a16:creationId xmlns:a16="http://schemas.microsoft.com/office/drawing/2014/main" id="{6A92622C-85A7-60A5-D59B-E6B1F51E6917}"/>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036E35FB-4972-A2EC-5BE4-009CB62F1B45}"/>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89" name="Straight Connector 88">
                <a:extLst>
                  <a:ext uri="{FF2B5EF4-FFF2-40B4-BE49-F238E27FC236}">
                    <a16:creationId xmlns:a16="http://schemas.microsoft.com/office/drawing/2014/main" id="{10EDDD46-42EC-DD52-9A17-3CCAFD0E98C8}"/>
                  </a:ext>
                </a:extLst>
              </p:cNvPr>
              <p:cNvCxnSpPr>
                <a:stCxn id="88" idx="0"/>
                <a:endCxn id="88"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90" name="Straight Connector 89">
                <a:extLst>
                  <a:ext uri="{FF2B5EF4-FFF2-40B4-BE49-F238E27FC236}">
                    <a16:creationId xmlns:a16="http://schemas.microsoft.com/office/drawing/2014/main" id="{0DB8D627-FB98-ACA4-F6BB-2A1F91D3637D}"/>
                  </a:ext>
                </a:extLst>
              </p:cNvPr>
              <p:cNvCxnSpPr>
                <a:stCxn id="87" idx="1"/>
                <a:endCxn id="88"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0" name="Group 39">
              <a:extLst>
                <a:ext uri="{FF2B5EF4-FFF2-40B4-BE49-F238E27FC236}">
                  <a16:creationId xmlns:a16="http://schemas.microsoft.com/office/drawing/2014/main" id="{759D8BD5-8200-E98A-4A00-DF21FDC73CBB}"/>
                </a:ext>
              </a:extLst>
            </p:cNvPr>
            <p:cNvGrpSpPr/>
            <p:nvPr/>
          </p:nvGrpSpPr>
          <p:grpSpPr>
            <a:xfrm>
              <a:off x="3566411" y="3651629"/>
              <a:ext cx="142875" cy="204365"/>
              <a:chOff x="730389" y="3879850"/>
              <a:chExt cx="142875" cy="204365"/>
            </a:xfrm>
          </p:grpSpPr>
          <p:sp>
            <p:nvSpPr>
              <p:cNvPr id="83" name="Frame 82">
                <a:extLst>
                  <a:ext uri="{FF2B5EF4-FFF2-40B4-BE49-F238E27FC236}">
                    <a16:creationId xmlns:a16="http://schemas.microsoft.com/office/drawing/2014/main" id="{E2BF400D-E6E7-4BBD-2F66-BEC14C6C7B49}"/>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F56F0B38-FDD1-5C58-DF34-3405CA5A4CAF}"/>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85" name="Straight Connector 84">
                <a:extLst>
                  <a:ext uri="{FF2B5EF4-FFF2-40B4-BE49-F238E27FC236}">
                    <a16:creationId xmlns:a16="http://schemas.microsoft.com/office/drawing/2014/main" id="{39CC9D70-9C2F-0FDB-BDC6-A786D9F865FE}"/>
                  </a:ext>
                </a:extLst>
              </p:cNvPr>
              <p:cNvCxnSpPr>
                <a:stCxn id="84" idx="0"/>
                <a:endCxn id="84"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86" name="Straight Connector 85">
                <a:extLst>
                  <a:ext uri="{FF2B5EF4-FFF2-40B4-BE49-F238E27FC236}">
                    <a16:creationId xmlns:a16="http://schemas.microsoft.com/office/drawing/2014/main" id="{CA01B7EF-761F-AA38-C194-AF4F323B2DD4}"/>
                  </a:ext>
                </a:extLst>
              </p:cNvPr>
              <p:cNvCxnSpPr>
                <a:stCxn id="83" idx="1"/>
                <a:endCxn id="84"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1" name="Group 40">
              <a:extLst>
                <a:ext uri="{FF2B5EF4-FFF2-40B4-BE49-F238E27FC236}">
                  <a16:creationId xmlns:a16="http://schemas.microsoft.com/office/drawing/2014/main" id="{7309783C-8637-441A-1AE2-DC4D3FADE2EC}"/>
                </a:ext>
              </a:extLst>
            </p:cNvPr>
            <p:cNvGrpSpPr/>
            <p:nvPr/>
          </p:nvGrpSpPr>
          <p:grpSpPr>
            <a:xfrm>
              <a:off x="3751747" y="3893534"/>
              <a:ext cx="142875" cy="204365"/>
              <a:chOff x="730389" y="3879850"/>
              <a:chExt cx="142875" cy="204365"/>
            </a:xfrm>
          </p:grpSpPr>
          <p:sp>
            <p:nvSpPr>
              <p:cNvPr id="79" name="Frame 78">
                <a:extLst>
                  <a:ext uri="{FF2B5EF4-FFF2-40B4-BE49-F238E27FC236}">
                    <a16:creationId xmlns:a16="http://schemas.microsoft.com/office/drawing/2014/main" id="{356656D9-8D4A-2C03-6603-F66777BB0BBD}"/>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9A62BF00-554D-064A-3914-6395F750F197}"/>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81" name="Straight Connector 80">
                <a:extLst>
                  <a:ext uri="{FF2B5EF4-FFF2-40B4-BE49-F238E27FC236}">
                    <a16:creationId xmlns:a16="http://schemas.microsoft.com/office/drawing/2014/main" id="{EF39E6DE-DCDC-A984-AB1A-F1B3FD6F7703}"/>
                  </a:ext>
                </a:extLst>
              </p:cNvPr>
              <p:cNvCxnSpPr>
                <a:stCxn id="80" idx="0"/>
                <a:endCxn id="80"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82" name="Straight Connector 81">
                <a:extLst>
                  <a:ext uri="{FF2B5EF4-FFF2-40B4-BE49-F238E27FC236}">
                    <a16:creationId xmlns:a16="http://schemas.microsoft.com/office/drawing/2014/main" id="{09AC5957-FD5F-F7CC-4B1F-206685E5C634}"/>
                  </a:ext>
                </a:extLst>
              </p:cNvPr>
              <p:cNvCxnSpPr>
                <a:stCxn id="79" idx="1"/>
                <a:endCxn id="80"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2" name="Group 41">
              <a:extLst>
                <a:ext uri="{FF2B5EF4-FFF2-40B4-BE49-F238E27FC236}">
                  <a16:creationId xmlns:a16="http://schemas.microsoft.com/office/drawing/2014/main" id="{DF6D4E6C-95C0-C51C-41E8-73A28A360387}"/>
                </a:ext>
              </a:extLst>
            </p:cNvPr>
            <p:cNvGrpSpPr/>
            <p:nvPr/>
          </p:nvGrpSpPr>
          <p:grpSpPr>
            <a:xfrm>
              <a:off x="3751747" y="3651414"/>
              <a:ext cx="142875" cy="204365"/>
              <a:chOff x="730389" y="3879850"/>
              <a:chExt cx="142875" cy="204365"/>
            </a:xfrm>
          </p:grpSpPr>
          <p:sp>
            <p:nvSpPr>
              <p:cNvPr id="75" name="Frame 74">
                <a:extLst>
                  <a:ext uri="{FF2B5EF4-FFF2-40B4-BE49-F238E27FC236}">
                    <a16:creationId xmlns:a16="http://schemas.microsoft.com/office/drawing/2014/main" id="{66E3B2E0-2B86-C61F-B63D-3222C1430B0D}"/>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0D58C2AE-ED81-A12B-4FA4-BB79009BFA0F}"/>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77" name="Straight Connector 76">
                <a:extLst>
                  <a:ext uri="{FF2B5EF4-FFF2-40B4-BE49-F238E27FC236}">
                    <a16:creationId xmlns:a16="http://schemas.microsoft.com/office/drawing/2014/main" id="{3DF0C5E3-8DA5-7779-AF27-AD782226BE4B}"/>
                  </a:ext>
                </a:extLst>
              </p:cNvPr>
              <p:cNvCxnSpPr>
                <a:stCxn id="76" idx="0"/>
                <a:endCxn id="76"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78" name="Straight Connector 77">
                <a:extLst>
                  <a:ext uri="{FF2B5EF4-FFF2-40B4-BE49-F238E27FC236}">
                    <a16:creationId xmlns:a16="http://schemas.microsoft.com/office/drawing/2014/main" id="{8DDFC144-F8EC-1338-FF34-55F7C6B0E1F2}"/>
                  </a:ext>
                </a:extLst>
              </p:cNvPr>
              <p:cNvCxnSpPr>
                <a:stCxn id="75" idx="1"/>
                <a:endCxn id="76"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3" name="Group 42">
              <a:extLst>
                <a:ext uri="{FF2B5EF4-FFF2-40B4-BE49-F238E27FC236}">
                  <a16:creationId xmlns:a16="http://schemas.microsoft.com/office/drawing/2014/main" id="{80767700-E0F8-ECA2-2E43-4625DE80AA92}"/>
                </a:ext>
              </a:extLst>
            </p:cNvPr>
            <p:cNvGrpSpPr/>
            <p:nvPr/>
          </p:nvGrpSpPr>
          <p:grpSpPr>
            <a:xfrm>
              <a:off x="3940639" y="3893534"/>
              <a:ext cx="142875" cy="204365"/>
              <a:chOff x="730389" y="3879850"/>
              <a:chExt cx="142875" cy="204365"/>
            </a:xfrm>
          </p:grpSpPr>
          <p:sp>
            <p:nvSpPr>
              <p:cNvPr id="71" name="Frame 70">
                <a:extLst>
                  <a:ext uri="{FF2B5EF4-FFF2-40B4-BE49-F238E27FC236}">
                    <a16:creationId xmlns:a16="http://schemas.microsoft.com/office/drawing/2014/main" id="{DAD55B09-3E0F-1062-4B7E-757A33C23026}"/>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EFE130F7-30F1-5339-4704-987D7AA91772}"/>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73" name="Straight Connector 72">
                <a:extLst>
                  <a:ext uri="{FF2B5EF4-FFF2-40B4-BE49-F238E27FC236}">
                    <a16:creationId xmlns:a16="http://schemas.microsoft.com/office/drawing/2014/main" id="{FB729AF1-DD30-3F35-B0D0-1C4C74220669}"/>
                  </a:ext>
                </a:extLst>
              </p:cNvPr>
              <p:cNvCxnSpPr>
                <a:stCxn id="72" idx="0"/>
                <a:endCxn id="72"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74" name="Straight Connector 73">
                <a:extLst>
                  <a:ext uri="{FF2B5EF4-FFF2-40B4-BE49-F238E27FC236}">
                    <a16:creationId xmlns:a16="http://schemas.microsoft.com/office/drawing/2014/main" id="{7CCEA48E-7910-09A8-E120-8EB5DE2A539B}"/>
                  </a:ext>
                </a:extLst>
              </p:cNvPr>
              <p:cNvCxnSpPr>
                <a:stCxn id="71" idx="1"/>
                <a:endCxn id="72"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4" name="Group 43">
              <a:extLst>
                <a:ext uri="{FF2B5EF4-FFF2-40B4-BE49-F238E27FC236}">
                  <a16:creationId xmlns:a16="http://schemas.microsoft.com/office/drawing/2014/main" id="{A03B762C-99CC-75D9-D99E-8769F1265476}"/>
                </a:ext>
              </a:extLst>
            </p:cNvPr>
            <p:cNvGrpSpPr/>
            <p:nvPr/>
          </p:nvGrpSpPr>
          <p:grpSpPr>
            <a:xfrm>
              <a:off x="3940639" y="3651414"/>
              <a:ext cx="142875" cy="204365"/>
              <a:chOff x="730389" y="3879850"/>
              <a:chExt cx="142875" cy="204365"/>
            </a:xfrm>
          </p:grpSpPr>
          <p:sp>
            <p:nvSpPr>
              <p:cNvPr id="67" name="Frame 66">
                <a:extLst>
                  <a:ext uri="{FF2B5EF4-FFF2-40B4-BE49-F238E27FC236}">
                    <a16:creationId xmlns:a16="http://schemas.microsoft.com/office/drawing/2014/main" id="{ABBC76C8-C2B3-0941-8CD1-E867A3BD87C9}"/>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041E4108-D4A2-FDBE-BD23-1408F04004B8}"/>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9" name="Straight Connector 68">
                <a:extLst>
                  <a:ext uri="{FF2B5EF4-FFF2-40B4-BE49-F238E27FC236}">
                    <a16:creationId xmlns:a16="http://schemas.microsoft.com/office/drawing/2014/main" id="{68A97240-A6FA-9839-225A-065531855D1E}"/>
                  </a:ext>
                </a:extLst>
              </p:cNvPr>
              <p:cNvCxnSpPr>
                <a:stCxn id="68" idx="0"/>
                <a:endCxn id="68"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70" name="Straight Connector 69">
                <a:extLst>
                  <a:ext uri="{FF2B5EF4-FFF2-40B4-BE49-F238E27FC236}">
                    <a16:creationId xmlns:a16="http://schemas.microsoft.com/office/drawing/2014/main" id="{54BDBD80-015A-EB92-CD54-E6BCE0D2D147}"/>
                  </a:ext>
                </a:extLst>
              </p:cNvPr>
              <p:cNvCxnSpPr>
                <a:stCxn id="67" idx="1"/>
                <a:endCxn id="68"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5" name="Group 44">
              <a:extLst>
                <a:ext uri="{FF2B5EF4-FFF2-40B4-BE49-F238E27FC236}">
                  <a16:creationId xmlns:a16="http://schemas.microsoft.com/office/drawing/2014/main" id="{D5DBBD2C-4976-66F6-B8B7-D12A08C00AEB}"/>
                </a:ext>
              </a:extLst>
            </p:cNvPr>
            <p:cNvGrpSpPr/>
            <p:nvPr/>
          </p:nvGrpSpPr>
          <p:grpSpPr>
            <a:xfrm>
              <a:off x="4124275" y="3889570"/>
              <a:ext cx="142875" cy="204365"/>
              <a:chOff x="730389" y="3879850"/>
              <a:chExt cx="142875" cy="204365"/>
            </a:xfrm>
          </p:grpSpPr>
          <p:sp>
            <p:nvSpPr>
              <p:cNvPr id="63" name="Frame 62">
                <a:extLst>
                  <a:ext uri="{FF2B5EF4-FFF2-40B4-BE49-F238E27FC236}">
                    <a16:creationId xmlns:a16="http://schemas.microsoft.com/office/drawing/2014/main" id="{C9D831C0-E22F-1336-941B-152C535026F5}"/>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993A71C4-A82A-9F85-2259-02BBA0467D6C}"/>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5" name="Straight Connector 64">
                <a:extLst>
                  <a:ext uri="{FF2B5EF4-FFF2-40B4-BE49-F238E27FC236}">
                    <a16:creationId xmlns:a16="http://schemas.microsoft.com/office/drawing/2014/main" id="{9EF55B59-395E-15C1-19CF-CC386B71893D}"/>
                  </a:ext>
                </a:extLst>
              </p:cNvPr>
              <p:cNvCxnSpPr>
                <a:stCxn id="64" idx="0"/>
                <a:endCxn id="64"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66" name="Straight Connector 65">
                <a:extLst>
                  <a:ext uri="{FF2B5EF4-FFF2-40B4-BE49-F238E27FC236}">
                    <a16:creationId xmlns:a16="http://schemas.microsoft.com/office/drawing/2014/main" id="{74920E54-FAFE-8569-E099-1469835F0EC7}"/>
                  </a:ext>
                </a:extLst>
              </p:cNvPr>
              <p:cNvCxnSpPr>
                <a:stCxn id="63" idx="1"/>
                <a:endCxn id="64" idx="3"/>
              </p:cNvCxnSpPr>
              <p:nvPr/>
            </p:nvCxnSpPr>
            <p:spPr>
              <a:xfrm flipV="1">
                <a:off x="730389" y="3982032"/>
                <a:ext cx="120230" cy="1"/>
              </a:xfrm>
              <a:prstGeom prst="line">
                <a:avLst/>
              </a:prstGeom>
              <a:noFill/>
              <a:ln w="9525" cap="flat" cmpd="sng" algn="ctr">
                <a:solidFill>
                  <a:srgbClr val="000000"/>
                </a:solidFill>
                <a:prstDash val="solid"/>
              </a:ln>
              <a:effectLst/>
            </p:spPr>
          </p:cxnSp>
        </p:grpSp>
        <p:grpSp>
          <p:nvGrpSpPr>
            <p:cNvPr id="46" name="Group 45">
              <a:extLst>
                <a:ext uri="{FF2B5EF4-FFF2-40B4-BE49-F238E27FC236}">
                  <a16:creationId xmlns:a16="http://schemas.microsoft.com/office/drawing/2014/main" id="{BC723D85-00A5-E335-2889-5916917086B8}"/>
                </a:ext>
              </a:extLst>
            </p:cNvPr>
            <p:cNvGrpSpPr/>
            <p:nvPr/>
          </p:nvGrpSpPr>
          <p:grpSpPr>
            <a:xfrm>
              <a:off x="4124275" y="3647450"/>
              <a:ext cx="142875" cy="204365"/>
              <a:chOff x="730389" y="3879850"/>
              <a:chExt cx="142875" cy="204365"/>
            </a:xfrm>
          </p:grpSpPr>
          <p:sp>
            <p:nvSpPr>
              <p:cNvPr id="59" name="Frame 58">
                <a:extLst>
                  <a:ext uri="{FF2B5EF4-FFF2-40B4-BE49-F238E27FC236}">
                    <a16:creationId xmlns:a16="http://schemas.microsoft.com/office/drawing/2014/main" id="{0A7267BD-F020-8513-EB99-2A83399D1C80}"/>
                  </a:ext>
                </a:extLst>
              </p:cNvPr>
              <p:cNvSpPr/>
              <p:nvPr/>
            </p:nvSpPr>
            <p:spPr>
              <a:xfrm>
                <a:off x="730389" y="3879850"/>
                <a:ext cx="142875" cy="204365"/>
              </a:xfrm>
              <a:prstGeom prst="frame">
                <a:avLst>
                  <a:gd name="adj1" fmla="val 16944"/>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92C5F1D0-A6BD-6177-492B-303F70D34DA3}"/>
                  </a:ext>
                </a:extLst>
              </p:cNvPr>
              <p:cNvSpPr/>
              <p:nvPr/>
            </p:nvSpPr>
            <p:spPr>
              <a:xfrm>
                <a:off x="753032" y="3905832"/>
                <a:ext cx="97587" cy="152400"/>
              </a:xfrm>
              <a:prstGeom prst="rect">
                <a:avLst/>
              </a:prstGeom>
              <a:solidFill>
                <a:srgbClr val="C0504D">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1" name="Straight Connector 60">
                <a:extLst>
                  <a:ext uri="{FF2B5EF4-FFF2-40B4-BE49-F238E27FC236}">
                    <a16:creationId xmlns:a16="http://schemas.microsoft.com/office/drawing/2014/main" id="{F03D844D-79C9-FB7E-CB40-D3D98C01C8D4}"/>
                  </a:ext>
                </a:extLst>
              </p:cNvPr>
              <p:cNvCxnSpPr>
                <a:stCxn id="60" idx="0"/>
                <a:endCxn id="60" idx="2"/>
              </p:cNvCxnSpPr>
              <p:nvPr/>
            </p:nvCxnSpPr>
            <p:spPr>
              <a:xfrm>
                <a:off x="801826" y="3905832"/>
                <a:ext cx="0" cy="152400"/>
              </a:xfrm>
              <a:prstGeom prst="line">
                <a:avLst/>
              </a:prstGeom>
              <a:noFill/>
              <a:ln w="9525" cap="flat" cmpd="sng" algn="ctr">
                <a:solidFill>
                  <a:srgbClr val="000000"/>
                </a:solidFill>
                <a:prstDash val="solid"/>
              </a:ln>
              <a:effectLst/>
            </p:spPr>
          </p:cxnSp>
          <p:cxnSp>
            <p:nvCxnSpPr>
              <p:cNvPr id="62" name="Straight Connector 61">
                <a:extLst>
                  <a:ext uri="{FF2B5EF4-FFF2-40B4-BE49-F238E27FC236}">
                    <a16:creationId xmlns:a16="http://schemas.microsoft.com/office/drawing/2014/main" id="{CF2BC2AE-C161-4AE8-D3E7-1A99665D60D6}"/>
                  </a:ext>
                </a:extLst>
              </p:cNvPr>
              <p:cNvCxnSpPr>
                <a:stCxn id="59" idx="1"/>
                <a:endCxn id="60" idx="3"/>
              </p:cNvCxnSpPr>
              <p:nvPr/>
            </p:nvCxnSpPr>
            <p:spPr>
              <a:xfrm flipV="1">
                <a:off x="730389" y="3982032"/>
                <a:ext cx="120230" cy="1"/>
              </a:xfrm>
              <a:prstGeom prst="line">
                <a:avLst/>
              </a:prstGeom>
              <a:noFill/>
              <a:ln w="9525" cap="flat" cmpd="sng" algn="ctr">
                <a:solidFill>
                  <a:srgbClr val="000000"/>
                </a:solidFill>
                <a:prstDash val="solid"/>
              </a:ln>
              <a:effectLst/>
            </p:spPr>
          </p:cxnSp>
        </p:grpSp>
        <p:sp>
          <p:nvSpPr>
            <p:cNvPr id="47" name="Rectangle 46">
              <a:extLst>
                <a:ext uri="{FF2B5EF4-FFF2-40B4-BE49-F238E27FC236}">
                  <a16:creationId xmlns:a16="http://schemas.microsoft.com/office/drawing/2014/main" id="{9D2F08E8-322C-21B1-4927-64853AABE99D}"/>
                </a:ext>
              </a:extLst>
            </p:cNvPr>
            <p:cNvSpPr/>
            <p:nvPr/>
          </p:nvSpPr>
          <p:spPr>
            <a:xfrm>
              <a:off x="2265105" y="3528471"/>
              <a:ext cx="747643" cy="162081"/>
            </a:xfrm>
            <a:prstGeom prst="rect">
              <a:avLst/>
            </a:prstGeom>
            <a:solidFill>
              <a:srgbClr val="FFCC66">
                <a:lumMod val="50000"/>
              </a:srgbClr>
            </a:solidFill>
            <a:ln>
              <a:solidFill>
                <a:srgbClr val="000000"/>
              </a:solid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w="10160">
                    <a:solidFill>
                      <a:srgbClr val="4BACC6"/>
                    </a:solidFill>
                    <a:prstDash val="solid"/>
                  </a:ln>
                  <a:solidFill>
                    <a:sysClr val="windowText" lastClr="000000"/>
                  </a:solidFill>
                  <a:effectLst>
                    <a:outerShdw blurRad="38100" dist="22860" dir="5400000" algn="tl" rotWithShape="0">
                      <a:srgbClr val="000000">
                        <a:alpha val="30000"/>
                      </a:srgbClr>
                    </a:outerShdw>
                  </a:effectLst>
                  <a:uLnTx/>
                  <a:uFillTx/>
                </a:rPr>
                <a:t>SCHOOL</a:t>
              </a:r>
            </a:p>
          </p:txBody>
        </p:sp>
        <p:sp>
          <p:nvSpPr>
            <p:cNvPr id="48" name="Rectangle 47">
              <a:extLst>
                <a:ext uri="{FF2B5EF4-FFF2-40B4-BE49-F238E27FC236}">
                  <a16:creationId xmlns:a16="http://schemas.microsoft.com/office/drawing/2014/main" id="{8B1F2293-C63D-7389-D3D1-A6813F1685A8}"/>
                </a:ext>
              </a:extLst>
            </p:cNvPr>
            <p:cNvSpPr/>
            <p:nvPr/>
          </p:nvSpPr>
          <p:spPr>
            <a:xfrm>
              <a:off x="2240883" y="3354271"/>
              <a:ext cx="805876" cy="123672"/>
            </a:xfrm>
            <a:prstGeom prst="rect">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606C6124-C44B-9B27-0050-88679B223D6F}"/>
                </a:ext>
              </a:extLst>
            </p:cNvPr>
            <p:cNvSpPr/>
            <p:nvPr/>
          </p:nvSpPr>
          <p:spPr>
            <a:xfrm>
              <a:off x="2240783" y="3305604"/>
              <a:ext cx="805976" cy="45719"/>
            </a:xfrm>
            <a:prstGeom prst="rect">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Cube 49">
              <a:extLst>
                <a:ext uri="{FF2B5EF4-FFF2-40B4-BE49-F238E27FC236}">
                  <a16:creationId xmlns:a16="http://schemas.microsoft.com/office/drawing/2014/main" id="{25A4B7B8-165C-66E7-327E-A4A3812C5B70}"/>
                </a:ext>
              </a:extLst>
            </p:cNvPr>
            <p:cNvSpPr/>
            <p:nvPr/>
          </p:nvSpPr>
          <p:spPr>
            <a:xfrm>
              <a:off x="930348" y="3353879"/>
              <a:ext cx="1310435" cy="172627"/>
            </a:xfrm>
            <a:prstGeom prst="cube">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Cube 50">
              <a:extLst>
                <a:ext uri="{FF2B5EF4-FFF2-40B4-BE49-F238E27FC236}">
                  <a16:creationId xmlns:a16="http://schemas.microsoft.com/office/drawing/2014/main" id="{2E85B2CD-B58A-7505-B88C-28EADBEE7153}"/>
                </a:ext>
              </a:extLst>
            </p:cNvPr>
            <p:cNvSpPr/>
            <p:nvPr/>
          </p:nvSpPr>
          <p:spPr>
            <a:xfrm>
              <a:off x="967406" y="3304016"/>
              <a:ext cx="1273277" cy="95169"/>
            </a:xfrm>
            <a:prstGeom prst="cube">
              <a:avLst>
                <a:gd name="adj" fmla="val 55025"/>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Cube 51">
              <a:extLst>
                <a:ext uri="{FF2B5EF4-FFF2-40B4-BE49-F238E27FC236}">
                  <a16:creationId xmlns:a16="http://schemas.microsoft.com/office/drawing/2014/main" id="{49B1819A-A41C-691B-B370-60C09BD8E2E7}"/>
                </a:ext>
              </a:extLst>
            </p:cNvPr>
            <p:cNvSpPr/>
            <p:nvPr/>
          </p:nvSpPr>
          <p:spPr>
            <a:xfrm flipH="1">
              <a:off x="3059443" y="3357171"/>
              <a:ext cx="1310435" cy="172627"/>
            </a:xfrm>
            <a:prstGeom prst="cube">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Cube 52">
              <a:extLst>
                <a:ext uri="{FF2B5EF4-FFF2-40B4-BE49-F238E27FC236}">
                  <a16:creationId xmlns:a16="http://schemas.microsoft.com/office/drawing/2014/main" id="{90815DBE-3631-3AEB-C58B-C06C63FF1654}"/>
                </a:ext>
              </a:extLst>
            </p:cNvPr>
            <p:cNvSpPr/>
            <p:nvPr/>
          </p:nvSpPr>
          <p:spPr>
            <a:xfrm flipH="1">
              <a:off x="3044567" y="3305998"/>
              <a:ext cx="1273277" cy="95169"/>
            </a:xfrm>
            <a:prstGeom prst="cube">
              <a:avLst>
                <a:gd name="adj" fmla="val 55025"/>
              </a:avLst>
            </a:prstGeom>
            <a:solidFill>
              <a:sysClr val="window" lastClr="FFFFFF">
                <a:lumMod val="65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Trapezoid 53">
              <a:extLst>
                <a:ext uri="{FF2B5EF4-FFF2-40B4-BE49-F238E27FC236}">
                  <a16:creationId xmlns:a16="http://schemas.microsoft.com/office/drawing/2014/main" id="{560019BC-2150-84FB-26F3-A3B2D214FF7E}"/>
                </a:ext>
              </a:extLst>
            </p:cNvPr>
            <p:cNvSpPr/>
            <p:nvPr/>
          </p:nvSpPr>
          <p:spPr>
            <a:xfrm>
              <a:off x="3098800" y="3218246"/>
              <a:ext cx="1209571" cy="131095"/>
            </a:xfrm>
            <a:prstGeom prst="trapezoid">
              <a:avLst>
                <a:gd name="adj" fmla="val 9617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Trapezoid 54">
              <a:extLst>
                <a:ext uri="{FF2B5EF4-FFF2-40B4-BE49-F238E27FC236}">
                  <a16:creationId xmlns:a16="http://schemas.microsoft.com/office/drawing/2014/main" id="{499635C7-0622-AB89-F318-8F390DD735C5}"/>
                </a:ext>
              </a:extLst>
            </p:cNvPr>
            <p:cNvSpPr/>
            <p:nvPr/>
          </p:nvSpPr>
          <p:spPr>
            <a:xfrm>
              <a:off x="973277" y="3215152"/>
              <a:ext cx="1209571" cy="131095"/>
            </a:xfrm>
            <a:prstGeom prst="trapezoid">
              <a:avLst>
                <a:gd name="adj" fmla="val 9617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Trapezoid 55">
              <a:extLst>
                <a:ext uri="{FF2B5EF4-FFF2-40B4-BE49-F238E27FC236}">
                  <a16:creationId xmlns:a16="http://schemas.microsoft.com/office/drawing/2014/main" id="{9779E004-2F2B-4EF8-97BA-FE6A05842607}"/>
                </a:ext>
              </a:extLst>
            </p:cNvPr>
            <p:cNvSpPr/>
            <p:nvPr/>
          </p:nvSpPr>
          <p:spPr>
            <a:xfrm>
              <a:off x="2231288" y="3167458"/>
              <a:ext cx="809678" cy="131095"/>
            </a:xfrm>
            <a:prstGeom prst="trapezoid">
              <a:avLst>
                <a:gd name="adj" fmla="val 9617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7" name="Isosceles Triangle 77">
              <a:extLst>
                <a:ext uri="{FF2B5EF4-FFF2-40B4-BE49-F238E27FC236}">
                  <a16:creationId xmlns:a16="http://schemas.microsoft.com/office/drawing/2014/main" id="{58CB0D7A-1C78-AFB1-4D2A-91E0029A4877}"/>
                </a:ext>
              </a:extLst>
            </p:cNvPr>
            <p:cNvSpPr/>
            <p:nvPr/>
          </p:nvSpPr>
          <p:spPr>
            <a:xfrm rot="18915743">
              <a:off x="2086268" y="3166846"/>
              <a:ext cx="67117" cy="185476"/>
            </a:xfrm>
            <a:prstGeom prst="triangle">
              <a:avLst>
                <a:gd name="adj" fmla="val 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8" name="Isosceles Triangle 78">
              <a:extLst>
                <a:ext uri="{FF2B5EF4-FFF2-40B4-BE49-F238E27FC236}">
                  <a16:creationId xmlns:a16="http://schemas.microsoft.com/office/drawing/2014/main" id="{AC07F376-3CB1-5AEF-E2BC-F2228CF30A09}"/>
                </a:ext>
              </a:extLst>
            </p:cNvPr>
            <p:cNvSpPr/>
            <p:nvPr/>
          </p:nvSpPr>
          <p:spPr>
            <a:xfrm rot="2684257" flipH="1">
              <a:off x="3121769" y="3171325"/>
              <a:ext cx="67117" cy="185476"/>
            </a:xfrm>
            <a:prstGeom prst="triangle">
              <a:avLst>
                <a:gd name="adj" fmla="val 0"/>
              </a:avLst>
            </a:prstGeom>
            <a:solidFill>
              <a:sysClr val="window" lastClr="FFFFFF">
                <a:lumMod val="50000"/>
              </a:sys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58" name="Content Placeholder 2">
            <a:extLst>
              <a:ext uri="{FF2B5EF4-FFF2-40B4-BE49-F238E27FC236}">
                <a16:creationId xmlns:a16="http://schemas.microsoft.com/office/drawing/2014/main" id="{DBADE827-2F75-D6FE-C743-B127C6379FF4}"/>
              </a:ext>
            </a:extLst>
          </p:cNvPr>
          <p:cNvSpPr txBox="1">
            <a:spLocks/>
          </p:cNvSpPr>
          <p:nvPr/>
        </p:nvSpPr>
        <p:spPr>
          <a:xfrm>
            <a:off x="646022" y="2637397"/>
            <a:ext cx="8229600" cy="1472868"/>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2"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A cash shortage will result when a full or reduced-price student that is entered as a quantity sale in CMS does not have their copay for their meal</a:t>
            </a:r>
            <a:endParaRPr kumimoji="0" lang="en-US" sz="601" b="0" i="0" u="none" strike="noStrike" kern="1200" cap="none" spc="0" normalizeH="0" baseline="0" noProof="0" dirty="0">
              <a:ln>
                <a:noFill/>
              </a:ln>
              <a:solidFill>
                <a:srgbClr val="000000"/>
              </a:solidFill>
              <a:effectLst/>
              <a:uLnTx/>
              <a:uFillTx/>
              <a:latin typeface="Calibri"/>
              <a:ea typeface="+mn-ea"/>
              <a:cs typeface="+mn-cs"/>
            </a:endParaRPr>
          </a:p>
          <a:p>
            <a:pPr marL="457200" marR="0" lvl="3" indent="-457177" algn="l" defTabSz="457177"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601" b="0" i="0" u="none" strike="noStrike" kern="1200" cap="none" spc="0" normalizeH="0" baseline="0" noProof="0" dirty="0">
                <a:ln>
                  <a:noFill/>
                </a:ln>
                <a:solidFill>
                  <a:srgbClr val="000000"/>
                </a:solidFill>
                <a:effectLst/>
                <a:uLnTx/>
                <a:uFillTx/>
                <a:latin typeface="Calibri"/>
                <a:ea typeface="+mn-ea"/>
                <a:cs typeface="+mn-cs"/>
              </a:rPr>
              <a:t>A memo is necessary in the “Bank Deposit Memo Box”</a:t>
            </a:r>
          </a:p>
        </p:txBody>
      </p:sp>
      <p:grpSp>
        <p:nvGrpSpPr>
          <p:cNvPr id="159" name="Group 158">
            <a:extLst>
              <a:ext uri="{FF2B5EF4-FFF2-40B4-BE49-F238E27FC236}">
                <a16:creationId xmlns:a16="http://schemas.microsoft.com/office/drawing/2014/main" id="{3177FEA5-51CC-973B-1CC1-7778859C335C}"/>
              </a:ext>
            </a:extLst>
          </p:cNvPr>
          <p:cNvGrpSpPr/>
          <p:nvPr/>
        </p:nvGrpSpPr>
        <p:grpSpPr>
          <a:xfrm>
            <a:off x="3202969" y="6161788"/>
            <a:ext cx="701502" cy="587803"/>
            <a:chOff x="3258263" y="6170543"/>
            <a:chExt cx="701502" cy="587803"/>
          </a:xfrm>
        </p:grpSpPr>
        <p:pic>
          <p:nvPicPr>
            <p:cNvPr id="160" name="Picture 2" descr="Clip Art Dollar Sign United States Currency Symbol Vector Graphics  Transparent PNG">
              <a:extLst>
                <a:ext uri="{FF2B5EF4-FFF2-40B4-BE49-F238E27FC236}">
                  <a16:creationId xmlns:a16="http://schemas.microsoft.com/office/drawing/2014/main" id="{C7836120-561F-23F2-3BBB-1DD35FF3686A}"/>
                </a:ext>
              </a:extLst>
            </p:cNvPr>
            <p:cNvPicPr>
              <a:picLocks noChangeAspect="1" noChangeArrowheads="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6055" b="89844" l="10000" r="90000">
                          <a14:foregroundMark x1="46506" y1="6445" x2="46145" y2="15234"/>
                          <a14:foregroundMark x1="52771" y1="6055" x2="52771" y2="6055"/>
                          <a14:backgroundMark x1="45663" y1="16992" x2="42651" y2="18750"/>
                          <a14:backgroundMark x1="51205" y1="16406" x2="51205" y2="16406"/>
                          <a14:backgroundMark x1="57108" y1="17578" x2="57108" y2="17578"/>
                          <a14:backgroundMark x1="56747" y1="17188" x2="58313" y2="17773"/>
                          <a14:backgroundMark x1="50843" y1="60547" x2="51807" y2="79297"/>
                          <a14:backgroundMark x1="58313" y1="82617" x2="56988" y2="83789"/>
                          <a14:backgroundMark x1="50964" y1="84375" x2="50964" y2="84375"/>
                        </a14:backgroundRemoval>
                      </a14:imgEffect>
                    </a14:imgLayer>
                  </a14:imgProps>
                </a:ext>
                <a:ext uri="{28A0092B-C50C-407E-A947-70E740481C1C}">
                  <a14:useLocalDpi xmlns:a14="http://schemas.microsoft.com/office/drawing/2010/main" val="0"/>
                </a:ext>
              </a:extLst>
            </a:blip>
            <a:srcRect l="29827" t="2311" r="24061"/>
            <a:stretch/>
          </p:blipFill>
          <p:spPr bwMode="auto">
            <a:xfrm>
              <a:off x="3509952" y="6170543"/>
              <a:ext cx="449813" cy="587803"/>
            </a:xfrm>
            <a:prstGeom prst="rect">
              <a:avLst/>
            </a:prstGeom>
            <a:noFill/>
            <a:extLst>
              <a:ext uri="{909E8E84-426E-40DD-AFC4-6F175D3DCCD1}">
                <a14:hiddenFill xmlns:a14="http://schemas.microsoft.com/office/drawing/2010/main">
                  <a:solidFill>
                    <a:srgbClr val="FFFFFF"/>
                  </a:solidFill>
                </a14:hiddenFill>
              </a:ext>
            </a:extLst>
          </p:spPr>
        </p:pic>
        <p:sp>
          <p:nvSpPr>
            <p:cNvPr id="161" name="Minus 1">
              <a:extLst>
                <a:ext uri="{FF2B5EF4-FFF2-40B4-BE49-F238E27FC236}">
                  <a16:creationId xmlns:a16="http://schemas.microsoft.com/office/drawing/2014/main" id="{413D740A-D565-AC4C-E94C-EFCD8395DA93}"/>
                </a:ext>
              </a:extLst>
            </p:cNvPr>
            <p:cNvSpPr/>
            <p:nvPr/>
          </p:nvSpPr>
          <p:spPr>
            <a:xfrm>
              <a:off x="3258263" y="6336022"/>
              <a:ext cx="287822" cy="197223"/>
            </a:xfrm>
            <a:prstGeom prst="mathMinus">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2" name="Group 161">
            <a:extLst>
              <a:ext uri="{FF2B5EF4-FFF2-40B4-BE49-F238E27FC236}">
                <a16:creationId xmlns:a16="http://schemas.microsoft.com/office/drawing/2014/main" id="{171663D2-8CAD-4193-11E7-08D3171EDCD4}"/>
              </a:ext>
            </a:extLst>
          </p:cNvPr>
          <p:cNvGrpSpPr/>
          <p:nvPr/>
        </p:nvGrpSpPr>
        <p:grpSpPr>
          <a:xfrm>
            <a:off x="4037340" y="6178491"/>
            <a:ext cx="701502" cy="587803"/>
            <a:chOff x="3258263" y="6170543"/>
            <a:chExt cx="701502" cy="587803"/>
          </a:xfrm>
        </p:grpSpPr>
        <p:pic>
          <p:nvPicPr>
            <p:cNvPr id="163" name="Picture 2" descr="Clip Art Dollar Sign United States Currency Symbol Vector Graphics  Transparent PNG">
              <a:extLst>
                <a:ext uri="{FF2B5EF4-FFF2-40B4-BE49-F238E27FC236}">
                  <a16:creationId xmlns:a16="http://schemas.microsoft.com/office/drawing/2014/main" id="{A4339D50-7B8B-8E32-79FD-B822CEB633A9}"/>
                </a:ext>
              </a:extLst>
            </p:cNvPr>
            <p:cNvPicPr>
              <a:picLocks noChangeAspect="1" noChangeArrowheads="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6055" b="89844" l="10000" r="90000">
                          <a14:foregroundMark x1="46506" y1="6445" x2="46145" y2="15234"/>
                          <a14:foregroundMark x1="52771" y1="6055" x2="52771" y2="6055"/>
                          <a14:backgroundMark x1="45663" y1="16992" x2="42651" y2="18750"/>
                          <a14:backgroundMark x1="51205" y1="16406" x2="51205" y2="16406"/>
                          <a14:backgroundMark x1="57108" y1="17578" x2="57108" y2="17578"/>
                          <a14:backgroundMark x1="56747" y1="17188" x2="58313" y2="17773"/>
                          <a14:backgroundMark x1="50843" y1="60547" x2="51807" y2="79297"/>
                          <a14:backgroundMark x1="58313" y1="82617" x2="56988" y2="83789"/>
                          <a14:backgroundMark x1="50964" y1="84375" x2="50964" y2="84375"/>
                        </a14:backgroundRemoval>
                      </a14:imgEffect>
                    </a14:imgLayer>
                  </a14:imgProps>
                </a:ext>
                <a:ext uri="{28A0092B-C50C-407E-A947-70E740481C1C}">
                  <a14:useLocalDpi xmlns:a14="http://schemas.microsoft.com/office/drawing/2010/main" val="0"/>
                </a:ext>
              </a:extLst>
            </a:blip>
            <a:srcRect l="29827" t="2311" r="24061"/>
            <a:stretch/>
          </p:blipFill>
          <p:spPr bwMode="auto">
            <a:xfrm>
              <a:off x="3509952" y="6170543"/>
              <a:ext cx="449813" cy="587803"/>
            </a:xfrm>
            <a:prstGeom prst="rect">
              <a:avLst/>
            </a:prstGeom>
            <a:noFill/>
            <a:extLst>
              <a:ext uri="{909E8E84-426E-40DD-AFC4-6F175D3DCCD1}">
                <a14:hiddenFill xmlns:a14="http://schemas.microsoft.com/office/drawing/2010/main">
                  <a:solidFill>
                    <a:srgbClr val="FFFFFF"/>
                  </a:solidFill>
                </a14:hiddenFill>
              </a:ext>
            </a:extLst>
          </p:spPr>
        </p:pic>
        <p:sp>
          <p:nvSpPr>
            <p:cNvPr id="164" name="Minus 169">
              <a:extLst>
                <a:ext uri="{FF2B5EF4-FFF2-40B4-BE49-F238E27FC236}">
                  <a16:creationId xmlns:a16="http://schemas.microsoft.com/office/drawing/2014/main" id="{56FD1C42-C6E0-29D7-3E28-9A7D98337672}"/>
                </a:ext>
              </a:extLst>
            </p:cNvPr>
            <p:cNvSpPr/>
            <p:nvPr/>
          </p:nvSpPr>
          <p:spPr>
            <a:xfrm>
              <a:off x="3258263" y="6336022"/>
              <a:ext cx="287822" cy="197223"/>
            </a:xfrm>
            <a:prstGeom prst="mathMinus">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5" name="Group 164">
            <a:extLst>
              <a:ext uri="{FF2B5EF4-FFF2-40B4-BE49-F238E27FC236}">
                <a16:creationId xmlns:a16="http://schemas.microsoft.com/office/drawing/2014/main" id="{76569D82-8C89-A237-4248-D44F26128282}"/>
              </a:ext>
            </a:extLst>
          </p:cNvPr>
          <p:cNvGrpSpPr/>
          <p:nvPr/>
        </p:nvGrpSpPr>
        <p:grpSpPr>
          <a:xfrm>
            <a:off x="4788590" y="6178491"/>
            <a:ext cx="701502" cy="587803"/>
            <a:chOff x="3258263" y="6170543"/>
            <a:chExt cx="701502" cy="587803"/>
          </a:xfrm>
        </p:grpSpPr>
        <p:pic>
          <p:nvPicPr>
            <p:cNvPr id="166" name="Picture 2" descr="Clip Art Dollar Sign United States Currency Symbol Vector Graphics  Transparent PNG">
              <a:extLst>
                <a:ext uri="{FF2B5EF4-FFF2-40B4-BE49-F238E27FC236}">
                  <a16:creationId xmlns:a16="http://schemas.microsoft.com/office/drawing/2014/main" id="{A1D23798-6BB4-12C3-5682-BE10499ABD77}"/>
                </a:ext>
              </a:extLst>
            </p:cNvPr>
            <p:cNvPicPr>
              <a:picLocks noChangeAspect="1" noChangeArrowheads="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6055" b="89844" l="10000" r="90000">
                          <a14:foregroundMark x1="46506" y1="6445" x2="46145" y2="15234"/>
                          <a14:foregroundMark x1="52771" y1="6055" x2="52771" y2="6055"/>
                          <a14:backgroundMark x1="45663" y1="16992" x2="42651" y2="18750"/>
                          <a14:backgroundMark x1="51205" y1="16406" x2="51205" y2="16406"/>
                          <a14:backgroundMark x1="57108" y1="17578" x2="57108" y2="17578"/>
                          <a14:backgroundMark x1="56747" y1="17188" x2="58313" y2="17773"/>
                          <a14:backgroundMark x1="50843" y1="60547" x2="51807" y2="79297"/>
                          <a14:backgroundMark x1="58313" y1="82617" x2="56988" y2="83789"/>
                          <a14:backgroundMark x1="50964" y1="84375" x2="50964" y2="84375"/>
                        </a14:backgroundRemoval>
                      </a14:imgEffect>
                    </a14:imgLayer>
                  </a14:imgProps>
                </a:ext>
                <a:ext uri="{28A0092B-C50C-407E-A947-70E740481C1C}">
                  <a14:useLocalDpi xmlns:a14="http://schemas.microsoft.com/office/drawing/2010/main" val="0"/>
                </a:ext>
              </a:extLst>
            </a:blip>
            <a:srcRect l="29827" t="2311" r="24061"/>
            <a:stretch/>
          </p:blipFill>
          <p:spPr bwMode="auto">
            <a:xfrm>
              <a:off x="3509952" y="6170543"/>
              <a:ext cx="449813" cy="587803"/>
            </a:xfrm>
            <a:prstGeom prst="rect">
              <a:avLst/>
            </a:prstGeom>
            <a:noFill/>
            <a:extLst>
              <a:ext uri="{909E8E84-426E-40DD-AFC4-6F175D3DCCD1}">
                <a14:hiddenFill xmlns:a14="http://schemas.microsoft.com/office/drawing/2010/main">
                  <a:solidFill>
                    <a:srgbClr val="FFFFFF"/>
                  </a:solidFill>
                </a14:hiddenFill>
              </a:ext>
            </a:extLst>
          </p:spPr>
        </p:pic>
        <p:sp>
          <p:nvSpPr>
            <p:cNvPr id="167" name="Minus 172">
              <a:extLst>
                <a:ext uri="{FF2B5EF4-FFF2-40B4-BE49-F238E27FC236}">
                  <a16:creationId xmlns:a16="http://schemas.microsoft.com/office/drawing/2014/main" id="{8D8BC402-C00B-8186-BD2B-4C444DF696FD}"/>
                </a:ext>
              </a:extLst>
            </p:cNvPr>
            <p:cNvSpPr/>
            <p:nvPr/>
          </p:nvSpPr>
          <p:spPr>
            <a:xfrm>
              <a:off x="3258263" y="6336022"/>
              <a:ext cx="287822" cy="197223"/>
            </a:xfrm>
            <a:prstGeom prst="mathMinus">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9343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1000"/>
                                        <p:tgtEl>
                                          <p:spTgt spid="162"/>
                                        </p:tgtEl>
                                      </p:cBhvr>
                                    </p:animEffect>
                                    <p:anim calcmode="lin" valueType="num">
                                      <p:cBhvr>
                                        <p:cTn id="13" dur="1000" fill="hold"/>
                                        <p:tgtEl>
                                          <p:spTgt spid="162"/>
                                        </p:tgtEl>
                                        <p:attrNameLst>
                                          <p:attrName>ppt_x</p:attrName>
                                        </p:attrNameLst>
                                      </p:cBhvr>
                                      <p:tavLst>
                                        <p:tav tm="0">
                                          <p:val>
                                            <p:strVal val="#ppt_x"/>
                                          </p:val>
                                        </p:tav>
                                        <p:tav tm="100000">
                                          <p:val>
                                            <p:strVal val="#ppt_x"/>
                                          </p:val>
                                        </p:tav>
                                      </p:tavLst>
                                    </p:anim>
                                    <p:anim calcmode="lin" valueType="num">
                                      <p:cBhvr>
                                        <p:cTn id="14" dur="1000" fill="hold"/>
                                        <p:tgtEl>
                                          <p:spTgt spid="16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1000"/>
                                        <p:tgtEl>
                                          <p:spTgt spid="165"/>
                                        </p:tgtEl>
                                      </p:cBhvr>
                                    </p:animEffect>
                                    <p:anim calcmode="lin" valueType="num">
                                      <p:cBhvr>
                                        <p:cTn id="18" dur="1000" fill="hold"/>
                                        <p:tgtEl>
                                          <p:spTgt spid="165"/>
                                        </p:tgtEl>
                                        <p:attrNameLst>
                                          <p:attrName>ppt_x</p:attrName>
                                        </p:attrNameLst>
                                      </p:cBhvr>
                                      <p:tavLst>
                                        <p:tav tm="0">
                                          <p:val>
                                            <p:strVal val="#ppt_x"/>
                                          </p:val>
                                        </p:tav>
                                        <p:tav tm="100000">
                                          <p:val>
                                            <p:strVal val="#ppt_x"/>
                                          </p:val>
                                        </p:tav>
                                      </p:tavLst>
                                    </p:anim>
                                    <p:anim calcmode="lin" valueType="num">
                                      <p:cBhvr>
                                        <p:cTn id="19" dur="10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C57C-3FE1-8857-6DE8-D68527498271}"/>
              </a:ext>
            </a:extLst>
          </p:cNvPr>
          <p:cNvSpPr txBox="1">
            <a:spLocks/>
          </p:cNvSpPr>
          <p:nvPr/>
        </p:nvSpPr>
        <p:spPr>
          <a:xfrm>
            <a:off x="457200" y="365761"/>
            <a:ext cx="8229600" cy="1143001"/>
          </a:xfrm>
          <a:prstGeom prst="rect">
            <a:avLst/>
          </a:prstGeom>
        </p:spPr>
        <p:txBody>
          <a:bodyPr vert="horz" lIns="91440" tIns="45721" rIns="91440" bIns="45721" rtlCol="0" anchor="ctr">
            <a:noAutofit/>
          </a:bodyPr>
          <a:lstStyle>
            <a:lvl1pPr algn="ctr" defTabSz="457200" rtl="0" eaLnBrk="1" latinLnBrk="0" hangingPunct="1">
              <a:spcBef>
                <a:spcPct val="0"/>
              </a:spcBef>
              <a:buNone/>
              <a:defRPr sz="4000" b="1" kern="1200">
                <a:solidFill>
                  <a:srgbClr val="000000"/>
                </a:solidFill>
                <a:latin typeface="+mj-lt"/>
                <a:ea typeface="+mj-ea"/>
                <a:cs typeface="+mj-cs"/>
              </a:defRPr>
            </a:lvl1pPr>
          </a:lstStyle>
          <a:p>
            <a:pPr algn="l"/>
            <a:r>
              <a:rPr lang="en-US" dirty="0">
                <a:latin typeface="Calibri"/>
              </a:rPr>
              <a:t>Potential Cash Collection Spikes</a:t>
            </a:r>
          </a:p>
        </p:txBody>
      </p:sp>
      <p:sp>
        <p:nvSpPr>
          <p:cNvPr id="3" name="Content Placeholder 2">
            <a:extLst>
              <a:ext uri="{FF2B5EF4-FFF2-40B4-BE49-F238E27FC236}">
                <a16:creationId xmlns:a16="http://schemas.microsoft.com/office/drawing/2014/main" id="{AA40D8C3-E15A-8B83-4D24-35164E10AEBF}"/>
              </a:ext>
            </a:extLst>
          </p:cNvPr>
          <p:cNvSpPr txBox="1">
            <a:spLocks/>
          </p:cNvSpPr>
          <p:nvPr/>
        </p:nvSpPr>
        <p:spPr>
          <a:xfrm>
            <a:off x="457200" y="1334586"/>
            <a:ext cx="8308428" cy="4525963"/>
          </a:xfrm>
          <a:prstGeom prst="rect">
            <a:avLst/>
          </a:prstGeom>
        </p:spPr>
        <p:txBody>
          <a:bodyPr vert="horz" lIns="91440" tIns="45721" rIns="91440" bIns="45721" rtlCol="0">
            <a:noAutofit/>
          </a:bodyPr>
          <a:lstStyle>
            <a:lvl1pPr marL="0" indent="0" algn="ctr"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457200" indent="0" algn="ctr" defTabSz="457200" rtl="0" eaLnBrk="1" latinLnBrk="0" hangingPunct="1">
              <a:spcBef>
                <a:spcPct val="20000"/>
              </a:spcBef>
              <a:buFont typeface="Wingdings" panose="05000000000000000000" pitchFamily="2" charset="2"/>
              <a:buNone/>
              <a:defRPr sz="2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Student debt payments may cause cash collection spikes when:</a:t>
            </a:r>
          </a:p>
          <a:p>
            <a:pPr marL="731520" marR="0" lvl="1" indent="-457177" algn="l" defTabSz="4572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Parents/guardians are paying into student accounts as the school year starts</a:t>
            </a:r>
          </a:p>
          <a:p>
            <a:pPr marL="1005790" marR="0" lvl="2" indent="-365742" algn="l" defTabSz="457200" rtl="0" eaLnBrk="1" fontAlgn="auto" latinLnBrk="0" hangingPunct="1">
              <a:lnSpc>
                <a:spcPct val="100000"/>
              </a:lnSpc>
              <a:spcBef>
                <a:spcPts val="0"/>
              </a:spcBef>
              <a:spcAft>
                <a:spcPts val="601"/>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Recommend parents/guardians take advantage of the convenience of “My Payments Plus”</a:t>
            </a:r>
          </a:p>
          <a:p>
            <a:pPr marL="731520" marR="0" lvl="1" indent="-457177" algn="l" defTabSz="4572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800" b="0" i="1" u="none" strike="noStrike" kern="1200" cap="none" spc="0" normalizeH="0" baseline="0" noProof="0" dirty="0">
                <a:ln>
                  <a:noFill/>
                </a:ln>
                <a:solidFill>
                  <a:srgbClr val="000000"/>
                </a:solidFill>
                <a:effectLst/>
                <a:uLnTx/>
                <a:uFillTx/>
                <a:latin typeface="Calibri"/>
                <a:ea typeface="+mn-ea"/>
                <a:cs typeface="+mn-cs"/>
              </a:rPr>
              <a:t>Balance Due </a:t>
            </a:r>
            <a:r>
              <a:rPr kumimoji="0" lang="en-US" sz="2800" b="0" i="0" u="none" strike="noStrike" kern="1200" cap="none" spc="0" normalizeH="0" baseline="0" noProof="0" dirty="0">
                <a:ln>
                  <a:noFill/>
                </a:ln>
                <a:solidFill>
                  <a:srgbClr val="000000"/>
                </a:solidFill>
                <a:effectLst/>
                <a:uLnTx/>
                <a:uFillTx/>
                <a:latin typeface="Calibri"/>
                <a:ea typeface="+mn-ea"/>
                <a:cs typeface="+mn-cs"/>
              </a:rPr>
              <a:t>letters are distributed to households</a:t>
            </a:r>
          </a:p>
          <a:p>
            <a:pPr marL="731520" marR="0" lvl="1" indent="-457177" algn="l" defTabSz="4572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Secondary sites students receive a checklist that must be completed prior to graduation </a:t>
            </a:r>
          </a:p>
        </p:txBody>
      </p:sp>
    </p:spTree>
    <p:extLst>
      <p:ext uri="{BB962C8B-B14F-4D97-AF65-F5344CB8AC3E}">
        <p14:creationId xmlns:p14="http://schemas.microsoft.com/office/powerpoint/2010/main" val="3263911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9484-A83D-3EC0-54EB-DB61372B4CBB}"/>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Securing the Change Fund</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657B351-9DB5-E995-3B43-93D2421D1BEE}"/>
              </a:ext>
            </a:extLst>
          </p:cNvPr>
          <p:cNvSpPr txBox="1">
            <a:spLocks/>
          </p:cNvSpPr>
          <p:nvPr/>
        </p:nvSpPr>
        <p:spPr>
          <a:xfrm>
            <a:off x="457200" y="1280169"/>
            <a:ext cx="7877175" cy="930226"/>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7" rtl="0" eaLnBrk="1" fontAlgn="auto" latinLnBrk="0" hangingPunct="1">
              <a:lnSpc>
                <a:spcPct val="100000"/>
              </a:lnSpc>
              <a:spcBef>
                <a:spcPts val="0"/>
              </a:spcBef>
              <a:spcAft>
                <a:spcPts val="1001"/>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It is the responsibility of the FSM to properly secure the change fund when school is not in session.</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lose up of a box&#10;&#10;Description generated with high confidence">
            <a:extLst>
              <a:ext uri="{FF2B5EF4-FFF2-40B4-BE49-F238E27FC236}">
                <a16:creationId xmlns:a16="http://schemas.microsoft.com/office/drawing/2014/main" id="{01A1F459-EE03-ACE9-FE17-7D1F8364B549}"/>
              </a:ext>
            </a:extLst>
          </p:cNvPr>
          <p:cNvPicPr>
            <a:picLocks noChangeAspect="1"/>
          </p:cNvPicPr>
          <p:nvPr/>
        </p:nvPicPr>
        <p:blipFill>
          <a:blip r:embed="rId3"/>
          <a:stretch>
            <a:fillRect/>
          </a:stretch>
        </p:blipFill>
        <p:spPr>
          <a:xfrm>
            <a:off x="4297961" y="3925585"/>
            <a:ext cx="2480470" cy="2480470"/>
          </a:xfrm>
          <a:prstGeom prst="rect">
            <a:avLst/>
          </a:prstGeom>
        </p:spPr>
      </p:pic>
      <p:pic>
        <p:nvPicPr>
          <p:cNvPr id="5" name="Picture 4" descr="A picture containing indoor, furniture, wall, file&#10;&#10;Description generated with very high confidence">
            <a:extLst>
              <a:ext uri="{FF2B5EF4-FFF2-40B4-BE49-F238E27FC236}">
                <a16:creationId xmlns:a16="http://schemas.microsoft.com/office/drawing/2014/main" id="{12C56A01-4887-0D11-7770-3D63DAF0250F}"/>
              </a:ext>
            </a:extLst>
          </p:cNvPr>
          <p:cNvPicPr>
            <a:picLocks noChangeAspect="1"/>
          </p:cNvPicPr>
          <p:nvPr/>
        </p:nvPicPr>
        <p:blipFill>
          <a:blip r:embed="rId4"/>
          <a:stretch>
            <a:fillRect/>
          </a:stretch>
        </p:blipFill>
        <p:spPr>
          <a:xfrm>
            <a:off x="6454227" y="3455182"/>
            <a:ext cx="2232573" cy="2837025"/>
          </a:xfrm>
          <a:prstGeom prst="rect">
            <a:avLst/>
          </a:prstGeom>
        </p:spPr>
      </p:pic>
      <p:grpSp>
        <p:nvGrpSpPr>
          <p:cNvPr id="6" name="Group 5">
            <a:extLst>
              <a:ext uri="{FF2B5EF4-FFF2-40B4-BE49-F238E27FC236}">
                <a16:creationId xmlns:a16="http://schemas.microsoft.com/office/drawing/2014/main" id="{7415CBC5-50D0-5387-995E-0C3780587F91}"/>
              </a:ext>
            </a:extLst>
          </p:cNvPr>
          <p:cNvGrpSpPr/>
          <p:nvPr/>
        </p:nvGrpSpPr>
        <p:grpSpPr>
          <a:xfrm>
            <a:off x="778282" y="2302100"/>
            <a:ext cx="3362858" cy="2460666"/>
            <a:chOff x="2044461" y="3345729"/>
            <a:chExt cx="4666890" cy="2667271"/>
          </a:xfrm>
        </p:grpSpPr>
        <p:sp>
          <p:nvSpPr>
            <p:cNvPr id="7" name="Rectangle: Diagonal Corners Rounded 6">
              <a:extLst>
                <a:ext uri="{FF2B5EF4-FFF2-40B4-BE49-F238E27FC236}">
                  <a16:creationId xmlns:a16="http://schemas.microsoft.com/office/drawing/2014/main" id="{9E82B30A-12E0-6C31-8211-0309958791A4}"/>
                </a:ext>
              </a:extLst>
            </p:cNvPr>
            <p:cNvSpPr/>
            <p:nvPr/>
          </p:nvSpPr>
          <p:spPr>
            <a:xfrm rot="623900">
              <a:off x="2228043" y="3426418"/>
              <a:ext cx="141378" cy="287124"/>
            </a:xfrm>
            <a:prstGeom prst="round2DiagRect">
              <a:avLst/>
            </a:prstGeom>
            <a:solidFill>
              <a:srgbClr val="FFFFFF">
                <a:alpha val="0"/>
              </a:srgbClr>
            </a:solidFill>
            <a:ln w="28575" cap="flat" cmpd="sng" algn="ctr">
              <a:solidFill>
                <a:srgbClr val="FFCC66">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EC10E216-8B04-D799-3E3F-D3649C02976F}"/>
                </a:ext>
              </a:extLst>
            </p:cNvPr>
            <p:cNvGrpSpPr/>
            <p:nvPr/>
          </p:nvGrpSpPr>
          <p:grpSpPr>
            <a:xfrm>
              <a:off x="2044461" y="3345729"/>
              <a:ext cx="4666890" cy="2667271"/>
              <a:chOff x="2044461" y="3345729"/>
              <a:chExt cx="4666890" cy="2667271"/>
            </a:xfrm>
          </p:grpSpPr>
          <p:sp>
            <p:nvSpPr>
              <p:cNvPr id="9" name="Rectangle: Diagonal Corners Rounded 8">
                <a:extLst>
                  <a:ext uri="{FF2B5EF4-FFF2-40B4-BE49-F238E27FC236}">
                    <a16:creationId xmlns:a16="http://schemas.microsoft.com/office/drawing/2014/main" id="{6656F09A-B3E5-95C1-31E2-0DB9DC14EDFA}"/>
                  </a:ext>
                </a:extLst>
              </p:cNvPr>
              <p:cNvSpPr/>
              <p:nvPr/>
            </p:nvSpPr>
            <p:spPr>
              <a:xfrm rot="623900">
                <a:off x="2162926" y="3345729"/>
                <a:ext cx="284672" cy="287124"/>
              </a:xfrm>
              <a:prstGeom prst="round2DiagRect">
                <a:avLst/>
              </a:prstGeom>
              <a:solidFill>
                <a:srgbClr val="FFFFFF">
                  <a:alpha val="0"/>
                </a:srgbClr>
              </a:solidFill>
              <a:ln w="28575" cap="flat" cmpd="sng" algn="ctr">
                <a:solidFill>
                  <a:srgbClr val="FFCC66">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Single Corner Rounded 9">
                <a:extLst>
                  <a:ext uri="{FF2B5EF4-FFF2-40B4-BE49-F238E27FC236}">
                    <a16:creationId xmlns:a16="http://schemas.microsoft.com/office/drawing/2014/main" id="{2BED1674-EF61-44FD-7B27-5383EF80B570}"/>
                  </a:ext>
                </a:extLst>
              </p:cNvPr>
              <p:cNvSpPr/>
              <p:nvPr/>
            </p:nvSpPr>
            <p:spPr>
              <a:xfrm>
                <a:off x="2053087" y="3657989"/>
                <a:ext cx="4658264" cy="2355011"/>
              </a:xfrm>
              <a:prstGeom prst="round1Rect">
                <a:avLst/>
              </a:prstGeom>
              <a:gradFill rotWithShape="1">
                <a:gsLst>
                  <a:gs pos="0">
                    <a:srgbClr val="1F497D">
                      <a:tint val="80000"/>
                      <a:satMod val="300000"/>
                    </a:srgbClr>
                  </a:gs>
                  <a:gs pos="0">
                    <a:srgbClr val="1F497D">
                      <a:shade val="30000"/>
                      <a:satMod val="200000"/>
                    </a:srgbClr>
                  </a:gs>
                </a:gsLst>
                <a:path path="circle">
                  <a:fillToRect l="50000" t="50000" r="50000" b="50000"/>
                </a:path>
              </a:gradFill>
              <a:ln w="28575" cap="flat" cmpd="sng" algn="ctr">
                <a:solidFill>
                  <a:srgbClr val="0070C0"/>
                </a:solidFill>
                <a:prstDash val="solid"/>
              </a:ln>
              <a:effectLst>
                <a:outerShdw blurRad="76200" dir="13500000" sy="23000" kx="1200000" algn="br" rotWithShape="0">
                  <a:prstClr val="black">
                    <a:alpha val="20000"/>
                  </a:prstClr>
                </a:outerShdw>
              </a:effectLst>
              <a:scene3d>
                <a:camera prst="perspectiveRight"/>
                <a:lightRig rig="threePt" dir="t"/>
              </a:scene3d>
              <a:sp3d extrusionH="101600">
                <a:bevelT w="165100" prst="coolSlant"/>
                <a:bevelB w="508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4C84AC9C-4936-C0F0-9B9B-FA1EBFFFC3F6}"/>
                  </a:ext>
                </a:extLst>
              </p:cNvPr>
              <p:cNvSpPr/>
              <p:nvPr/>
            </p:nvSpPr>
            <p:spPr>
              <a:xfrm>
                <a:off x="3782683" y="4428533"/>
                <a:ext cx="1216325" cy="575090"/>
              </a:xfrm>
              <a:prstGeom prst="rect">
                <a:avLst/>
              </a:prstGeom>
              <a:solidFill>
                <a:sysClr val="window" lastClr="FFFFFF"/>
              </a:solidFill>
              <a:ln w="76200" cap="flat" cmpd="sng" algn="ctr">
                <a:solidFill>
                  <a:srgbClr val="C0504D">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A199D5CB-2B1C-6845-74CD-5A4BEAC9376F}"/>
                  </a:ext>
                </a:extLst>
              </p:cNvPr>
              <p:cNvCxnSpPr>
                <a:cxnSpLocks/>
              </p:cNvCxnSpPr>
              <p:nvPr/>
            </p:nvCxnSpPr>
            <p:spPr>
              <a:xfrm>
                <a:off x="2734574" y="3735543"/>
                <a:ext cx="3355675" cy="0"/>
              </a:xfrm>
              <a:prstGeom prst="line">
                <a:avLst/>
              </a:prstGeom>
              <a:noFill/>
              <a:ln w="25400" cap="flat" cmpd="sng" algn="ctr">
                <a:solidFill>
                  <a:sysClr val="window" lastClr="FFFFFF">
                    <a:lumMod val="95000"/>
                  </a:sysClr>
                </a:solidFill>
                <a:prstDash val="solid"/>
              </a:ln>
              <a:effectLst>
                <a:outerShdw blurRad="40000" dist="20000" dir="5400000" rotWithShape="0">
                  <a:srgbClr val="000000">
                    <a:alpha val="38000"/>
                  </a:srgbClr>
                </a:outerShdw>
              </a:effectLst>
            </p:spPr>
          </p:cxnSp>
          <p:cxnSp>
            <p:nvCxnSpPr>
              <p:cNvPr id="13" name="Straight Connector 12">
                <a:extLst>
                  <a:ext uri="{FF2B5EF4-FFF2-40B4-BE49-F238E27FC236}">
                    <a16:creationId xmlns:a16="http://schemas.microsoft.com/office/drawing/2014/main" id="{EADB97D5-84A6-CDDD-D7A7-7DF30259094E}"/>
                  </a:ext>
                </a:extLst>
              </p:cNvPr>
              <p:cNvCxnSpPr>
                <a:cxnSpLocks/>
              </p:cNvCxnSpPr>
              <p:nvPr/>
            </p:nvCxnSpPr>
            <p:spPr>
              <a:xfrm>
                <a:off x="2751826" y="3667356"/>
                <a:ext cx="3338423" cy="68187"/>
              </a:xfrm>
              <a:prstGeom prst="line">
                <a:avLst/>
              </a:prstGeom>
              <a:noFill/>
              <a:ln w="25400" cap="flat" cmpd="sng" algn="ctr">
                <a:solidFill>
                  <a:sysClr val="window" lastClr="FFFFFF">
                    <a:lumMod val="85000"/>
                  </a:sysClr>
                </a:solidFill>
                <a:prstDash val="sysDash"/>
              </a:ln>
              <a:effectLst>
                <a:outerShdw blurRad="40000" dist="20000" dir="5400000" rotWithShape="0">
                  <a:srgbClr val="000000">
                    <a:alpha val="38000"/>
                  </a:srgbClr>
                </a:outerShdw>
              </a:effectLst>
            </p:spPr>
          </p:cxnSp>
          <p:sp>
            <p:nvSpPr>
              <p:cNvPr id="14" name="Rectangle: Rounded Corners 13">
                <a:extLst>
                  <a:ext uri="{FF2B5EF4-FFF2-40B4-BE49-F238E27FC236}">
                    <a16:creationId xmlns:a16="http://schemas.microsoft.com/office/drawing/2014/main" id="{AB1CBA94-10DA-66EA-11DE-B5A563B86DA1}"/>
                  </a:ext>
                </a:extLst>
              </p:cNvPr>
              <p:cNvSpPr/>
              <p:nvPr/>
            </p:nvSpPr>
            <p:spPr>
              <a:xfrm>
                <a:off x="2044461" y="3581119"/>
                <a:ext cx="707365" cy="344014"/>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sp>
        <p:nvSpPr>
          <p:cNvPr id="15" name="TextBox 14">
            <a:extLst>
              <a:ext uri="{FF2B5EF4-FFF2-40B4-BE49-F238E27FC236}">
                <a16:creationId xmlns:a16="http://schemas.microsoft.com/office/drawing/2014/main" id="{EB22BF33-142B-E73A-FD41-5D882C077F62}"/>
              </a:ext>
            </a:extLst>
          </p:cNvPr>
          <p:cNvSpPr txBox="1"/>
          <p:nvPr/>
        </p:nvSpPr>
        <p:spPr>
          <a:xfrm>
            <a:off x="778282" y="5067053"/>
            <a:ext cx="3185962" cy="510778"/>
          </a:xfrm>
          <a:prstGeom prst="roundRect">
            <a:avLst/>
          </a:prstGeom>
          <a:solidFill>
            <a:srgbClr val="9BBB59">
              <a:lumMod val="60000"/>
              <a:lumOff val="40000"/>
            </a:srgbClr>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Secure in bank bag</a:t>
            </a:r>
          </a:p>
        </p:txBody>
      </p:sp>
      <p:sp>
        <p:nvSpPr>
          <p:cNvPr id="16" name="TextBox 15">
            <a:extLst>
              <a:ext uri="{FF2B5EF4-FFF2-40B4-BE49-F238E27FC236}">
                <a16:creationId xmlns:a16="http://schemas.microsoft.com/office/drawing/2014/main" id="{4D850D08-3D8B-8C4D-53A0-EF619EB57275}"/>
              </a:ext>
            </a:extLst>
          </p:cNvPr>
          <p:cNvSpPr txBox="1"/>
          <p:nvPr/>
        </p:nvSpPr>
        <p:spPr>
          <a:xfrm>
            <a:off x="4445183" y="2648442"/>
            <a:ext cx="4018087" cy="510778"/>
          </a:xfrm>
          <a:prstGeom prst="roundRect">
            <a:avLst/>
          </a:prstGeom>
          <a:solidFill>
            <a:srgbClr val="9BBB59">
              <a:lumMod val="60000"/>
              <a:lumOff val="40000"/>
            </a:srgbClr>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Place in safe or locked drawer</a:t>
            </a:r>
          </a:p>
        </p:txBody>
      </p:sp>
    </p:spTree>
    <p:extLst>
      <p:ext uri="{BB962C8B-B14F-4D97-AF65-F5344CB8AC3E}">
        <p14:creationId xmlns:p14="http://schemas.microsoft.com/office/powerpoint/2010/main" val="1241289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173572-C84D-3679-CB10-E7E74054BC8F}"/>
              </a:ext>
            </a:extLst>
          </p:cNvPr>
          <p:cNvPicPr>
            <a:picLocks noChangeAspect="1"/>
          </p:cNvPicPr>
          <p:nvPr/>
        </p:nvPicPr>
        <p:blipFill>
          <a:blip r:embed="rId3"/>
          <a:stretch>
            <a:fillRect/>
          </a:stretch>
        </p:blipFill>
        <p:spPr>
          <a:xfrm>
            <a:off x="422858" y="1372338"/>
            <a:ext cx="4003228" cy="4926145"/>
          </a:xfrm>
          <a:prstGeom prst="rect">
            <a:avLst/>
          </a:prstGeom>
          <a:ln>
            <a:solidFill>
              <a:srgbClr val="000000"/>
            </a:solidFill>
          </a:ln>
        </p:spPr>
      </p:pic>
      <p:sp>
        <p:nvSpPr>
          <p:cNvPr id="3" name="Title 1">
            <a:extLst>
              <a:ext uri="{FF2B5EF4-FFF2-40B4-BE49-F238E27FC236}">
                <a16:creationId xmlns:a16="http://schemas.microsoft.com/office/drawing/2014/main" id="{900CDB9D-6A29-0C57-4E49-4A53638C26DE}"/>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j-ea"/>
                <a:cs typeface="+mj-cs"/>
              </a:rPr>
              <a:t>Special Function Invoice</a:t>
            </a:r>
          </a:p>
        </p:txBody>
      </p:sp>
      <p:sp>
        <p:nvSpPr>
          <p:cNvPr id="4" name="Rectangle 3">
            <a:extLst>
              <a:ext uri="{FF2B5EF4-FFF2-40B4-BE49-F238E27FC236}">
                <a16:creationId xmlns:a16="http://schemas.microsoft.com/office/drawing/2014/main" id="{77F2A375-6601-B950-18D8-1102E796F8F3}"/>
              </a:ext>
            </a:extLst>
          </p:cNvPr>
          <p:cNvSpPr/>
          <p:nvPr/>
        </p:nvSpPr>
        <p:spPr>
          <a:xfrm>
            <a:off x="826736" y="6051218"/>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95A6D13-5457-C750-C41B-9ADF2A39E060}"/>
              </a:ext>
            </a:extLst>
          </p:cNvPr>
          <p:cNvSpPr/>
          <p:nvPr/>
        </p:nvSpPr>
        <p:spPr>
          <a:xfrm>
            <a:off x="1207735" y="6051218"/>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70E350FF-D315-0B80-F9FE-05D7C1A95255}"/>
              </a:ext>
            </a:extLst>
          </p:cNvPr>
          <p:cNvSpPr/>
          <p:nvPr/>
        </p:nvSpPr>
        <p:spPr>
          <a:xfrm>
            <a:off x="1708287" y="6051218"/>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Rounded Corners 7">
            <a:extLst>
              <a:ext uri="{FF2B5EF4-FFF2-40B4-BE49-F238E27FC236}">
                <a16:creationId xmlns:a16="http://schemas.microsoft.com/office/drawing/2014/main" id="{7E0CA24B-BB06-E197-69CA-E8A43DB2E57C}"/>
              </a:ext>
            </a:extLst>
          </p:cNvPr>
          <p:cNvSpPr/>
          <p:nvPr/>
        </p:nvSpPr>
        <p:spPr>
          <a:xfrm>
            <a:off x="4717915" y="3335970"/>
            <a:ext cx="4232448" cy="2962513"/>
          </a:xfrm>
          <a:prstGeom prst="roundRect">
            <a:avLst/>
          </a:prstGeom>
          <a:solidFill>
            <a:srgbClr val="C3D69B"/>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FSM will number the form using the four-digit site ID, followed by a three-digit number beginning with 001.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Each new invoice will be numbered sequentially (001,002,003, etc.)</a:t>
            </a:r>
          </a:p>
        </p:txBody>
      </p:sp>
      <p:sp>
        <p:nvSpPr>
          <p:cNvPr id="8" name="Rounded Rectangle 18">
            <a:extLst>
              <a:ext uri="{FF2B5EF4-FFF2-40B4-BE49-F238E27FC236}">
                <a16:creationId xmlns:a16="http://schemas.microsoft.com/office/drawing/2014/main" id="{CC938F66-4B25-EC57-CCF4-81CE4DF61363}"/>
              </a:ext>
            </a:extLst>
          </p:cNvPr>
          <p:cNvSpPr/>
          <p:nvPr/>
        </p:nvSpPr>
        <p:spPr>
          <a:xfrm>
            <a:off x="3061953" y="2015792"/>
            <a:ext cx="1371600" cy="182880"/>
          </a:xfrm>
          <a:prstGeom prst="roundRect">
            <a:avLst/>
          </a:prstGeom>
          <a:solidFill>
            <a:srgbClr val="FFFFFF">
              <a:alpha val="0"/>
            </a:srgbClr>
          </a:solid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Rounded Corners 7">
            <a:extLst>
              <a:ext uri="{FF2B5EF4-FFF2-40B4-BE49-F238E27FC236}">
                <a16:creationId xmlns:a16="http://schemas.microsoft.com/office/drawing/2014/main" id="{53D789A7-C77C-1FF2-9897-E8FEB6AD3604}"/>
              </a:ext>
            </a:extLst>
          </p:cNvPr>
          <p:cNvSpPr/>
          <p:nvPr/>
        </p:nvSpPr>
        <p:spPr>
          <a:xfrm>
            <a:off x="4710449" y="1372338"/>
            <a:ext cx="4239914" cy="1736646"/>
          </a:xfrm>
          <a:prstGeom prst="roundRect">
            <a:avLst/>
          </a:prstGeom>
          <a:solidFill>
            <a:srgbClr val="FAC090"/>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Use the Excel template Special Cafeteria Invoice to document catering, special orders and other billings</a:t>
            </a:r>
          </a:p>
        </p:txBody>
      </p:sp>
    </p:spTree>
    <p:extLst>
      <p:ext uri="{BB962C8B-B14F-4D97-AF65-F5344CB8AC3E}">
        <p14:creationId xmlns:p14="http://schemas.microsoft.com/office/powerpoint/2010/main" val="416591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FECB-B99B-1C57-46D2-B876455F846C}"/>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Special Function Invoice</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3" name="Rectangle 2">
            <a:extLst>
              <a:ext uri="{FF2B5EF4-FFF2-40B4-BE49-F238E27FC236}">
                <a16:creationId xmlns:a16="http://schemas.microsoft.com/office/drawing/2014/main" id="{3E04A714-2E8E-B427-A9B3-FB942156DF3F}"/>
              </a:ext>
            </a:extLst>
          </p:cNvPr>
          <p:cNvSpPr/>
          <p:nvPr/>
        </p:nvSpPr>
        <p:spPr>
          <a:xfrm>
            <a:off x="826736" y="6051218"/>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1703E75-9CA3-4808-E6B3-4A7AB100577E}"/>
              </a:ext>
            </a:extLst>
          </p:cNvPr>
          <p:cNvSpPr/>
          <p:nvPr/>
        </p:nvSpPr>
        <p:spPr>
          <a:xfrm>
            <a:off x="1207735" y="6051218"/>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D037A7C-76AB-12C5-8C51-831749953DFB}"/>
              </a:ext>
            </a:extLst>
          </p:cNvPr>
          <p:cNvSpPr/>
          <p:nvPr/>
        </p:nvSpPr>
        <p:spPr>
          <a:xfrm>
            <a:off x="1708287" y="6051218"/>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BCDC0959-AA98-B142-D469-ED7B3E6482FB}"/>
              </a:ext>
            </a:extLst>
          </p:cNvPr>
          <p:cNvGraphicFramePr>
            <a:graphicFrameLocks noGrp="1"/>
          </p:cNvGraphicFramePr>
          <p:nvPr>
            <p:extLst>
              <p:ext uri="{D42A27DB-BD31-4B8C-83A1-F6EECF244321}">
                <p14:modId xmlns:p14="http://schemas.microsoft.com/office/powerpoint/2010/main" val="3842807023"/>
              </p:ext>
            </p:extLst>
          </p:nvPr>
        </p:nvGraphicFramePr>
        <p:xfrm>
          <a:off x="4841766" y="1646928"/>
          <a:ext cx="3879376" cy="4266127"/>
        </p:xfrm>
        <a:graphic>
          <a:graphicData uri="http://schemas.openxmlformats.org/drawingml/2006/table">
            <a:tbl>
              <a:tblPr firstRow="1">
                <a:solidFill>
                  <a:srgbClr val="F79646">
                    <a:lumMod val="40000"/>
                    <a:lumOff val="60000"/>
                  </a:srgbClr>
                </a:solidFill>
              </a:tblPr>
              <a:tblGrid>
                <a:gridCol w="2565393">
                  <a:extLst>
                    <a:ext uri="{9D8B030D-6E8A-4147-A177-3AD203B41FA5}">
                      <a16:colId xmlns:a16="http://schemas.microsoft.com/office/drawing/2014/main" val="162730033"/>
                    </a:ext>
                  </a:extLst>
                </a:gridCol>
                <a:gridCol w="1313983">
                  <a:extLst>
                    <a:ext uri="{9D8B030D-6E8A-4147-A177-3AD203B41FA5}">
                      <a16:colId xmlns:a16="http://schemas.microsoft.com/office/drawing/2014/main" val="2953801298"/>
                    </a:ext>
                  </a:extLst>
                </a:gridCol>
              </a:tblGrid>
              <a:tr h="976388">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sz="2600" u="none" strike="noStrike" dirty="0">
                          <a:solidFill>
                            <a:srgbClr val="000000"/>
                          </a:solidFill>
                          <a:effectLst/>
                        </a:rPr>
                        <a:t>LAUSD Tax Rate as of July 2020 (subject to change)</a:t>
                      </a:r>
                      <a:endParaRPr lang="en-US" sz="2600" b="0" i="0" u="none" strike="noStrike" dirty="0">
                        <a:solidFill>
                          <a:srgbClr val="000000"/>
                        </a:solidFill>
                        <a:effectLst/>
                        <a:latin typeface="Calibri" panose="020F0502020204030204" pitchFamily="34" charset="0"/>
                      </a:endParaRPr>
                    </a:p>
                  </a:txBody>
                  <a:tcPr marL="6351" marR="6351" marT="6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tc hMerge="1">
                  <a:txBody>
                    <a:bodyPr/>
                    <a:lstStyle/>
                    <a:p>
                      <a:endParaRPr lang="en-US"/>
                    </a:p>
                  </a:txBody>
                  <a:tcPr/>
                </a:tc>
                <a:extLst>
                  <a:ext uri="{0D108BD9-81ED-4DB2-BD59-A6C34878D82A}">
                    <a16:rowId xmlns:a16="http://schemas.microsoft.com/office/drawing/2014/main" val="331470418"/>
                  </a:ext>
                </a:extLst>
              </a:tr>
              <a:tr h="5465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600" u="none" strike="noStrike" dirty="0">
                          <a:solidFill>
                            <a:srgbClr val="000000"/>
                          </a:solidFill>
                          <a:effectLst/>
                        </a:rPr>
                        <a:t>City</a:t>
                      </a:r>
                      <a:endParaRPr lang="en-US" sz="2600" b="1"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spcAft>
                          <a:spcPts val="600"/>
                        </a:spcAft>
                      </a:pPr>
                      <a:r>
                        <a:rPr lang="en-US" sz="2600" u="none" strike="noStrike" dirty="0">
                          <a:solidFill>
                            <a:srgbClr val="000000"/>
                          </a:solidFill>
                          <a:effectLst/>
                        </a:rPr>
                        <a:t>Tax Rate</a:t>
                      </a:r>
                      <a:endParaRPr lang="en-US" sz="2600" b="1"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2046348957"/>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880" algn="l" fontAlgn="b"/>
                      <a:r>
                        <a:rPr lang="en-US" sz="2600" u="none" strike="noStrike" dirty="0">
                          <a:solidFill>
                            <a:srgbClr val="000000"/>
                          </a:solidFill>
                          <a:effectLst/>
                        </a:rPr>
                        <a:t>Cudahy</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spcAft>
                          <a:spcPts val="600"/>
                        </a:spcAft>
                      </a:pPr>
                      <a:r>
                        <a:rPr lang="en-US" sz="2600" u="none" strike="noStrike" dirty="0">
                          <a:solidFill>
                            <a:srgbClr val="000000"/>
                          </a:solidFill>
                          <a:effectLst/>
                        </a:rPr>
                        <a:t>10.250%</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2213603952"/>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880" algn="l" fontAlgn="b"/>
                      <a:r>
                        <a:rPr lang="en-US" sz="2600" u="none" strike="noStrike" dirty="0">
                          <a:solidFill>
                            <a:srgbClr val="000000"/>
                          </a:solidFill>
                          <a:effectLst/>
                        </a:rPr>
                        <a:t>Gardena</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spcAft>
                          <a:spcPts val="600"/>
                        </a:spcAft>
                      </a:pPr>
                      <a:r>
                        <a:rPr lang="en-US" sz="2600" u="none" strike="noStrike" dirty="0">
                          <a:solidFill>
                            <a:srgbClr val="000000"/>
                          </a:solidFill>
                          <a:effectLst/>
                        </a:rPr>
                        <a:t>10.250%</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2732500135"/>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880" algn="l" fontAlgn="b"/>
                      <a:r>
                        <a:rPr lang="en-US" sz="2600" u="none" strike="noStrike" dirty="0">
                          <a:solidFill>
                            <a:srgbClr val="000000"/>
                          </a:solidFill>
                          <a:effectLst/>
                        </a:rPr>
                        <a:t>Huntington Park</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spcAft>
                          <a:spcPts val="600"/>
                        </a:spcAft>
                      </a:pPr>
                      <a:r>
                        <a:rPr lang="en-US" sz="2600" u="none" strike="noStrike" dirty="0">
                          <a:solidFill>
                            <a:srgbClr val="000000"/>
                          </a:solidFill>
                          <a:effectLst/>
                        </a:rPr>
                        <a:t>10.250%</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823985701"/>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880" algn="l" fontAlgn="b"/>
                      <a:r>
                        <a:rPr lang="en-US" sz="2600" u="none" strike="noStrike" dirty="0">
                          <a:solidFill>
                            <a:srgbClr val="000000"/>
                          </a:solidFill>
                          <a:effectLst/>
                        </a:rPr>
                        <a:t>San Fernando</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spcAft>
                          <a:spcPts val="600"/>
                        </a:spcAft>
                      </a:pPr>
                      <a:r>
                        <a:rPr lang="en-US" sz="2600" u="none" strike="noStrike" dirty="0">
                          <a:solidFill>
                            <a:srgbClr val="000000"/>
                          </a:solidFill>
                          <a:effectLst/>
                        </a:rPr>
                        <a:t>10.000%</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723744441"/>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880" algn="l" fontAlgn="b"/>
                      <a:r>
                        <a:rPr lang="en-US" sz="2600" u="none" strike="noStrike" dirty="0">
                          <a:solidFill>
                            <a:srgbClr val="000000"/>
                          </a:solidFill>
                          <a:effectLst/>
                        </a:rPr>
                        <a:t>South Gate</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spcAft>
                          <a:spcPts val="600"/>
                        </a:spcAft>
                      </a:pPr>
                      <a:r>
                        <a:rPr lang="en-US" sz="2600" u="none" strike="noStrike" dirty="0">
                          <a:solidFill>
                            <a:srgbClr val="000000"/>
                          </a:solidFill>
                          <a:effectLst/>
                        </a:rPr>
                        <a:t>10.250%</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3214428453"/>
                  </a:ext>
                </a:extLst>
              </a:tr>
              <a:tr h="4572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880" algn="l" fontAlgn="b"/>
                      <a:r>
                        <a:rPr lang="en-US" sz="2600" u="none" strike="noStrike" dirty="0">
                          <a:solidFill>
                            <a:srgbClr val="000000"/>
                          </a:solidFill>
                          <a:effectLst/>
                        </a:rPr>
                        <a:t>All other areas</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spcAft>
                          <a:spcPts val="600"/>
                        </a:spcAft>
                      </a:pPr>
                      <a:r>
                        <a:rPr lang="en-US" sz="2600" u="none" strike="noStrike" dirty="0">
                          <a:solidFill>
                            <a:srgbClr val="000000"/>
                          </a:solidFill>
                          <a:effectLst/>
                        </a:rPr>
                        <a:t>9.500%</a:t>
                      </a:r>
                      <a:endParaRPr lang="en-US" sz="2600" b="0" i="0" u="none" strike="noStrike" dirty="0">
                        <a:solidFill>
                          <a:srgbClr val="000000"/>
                        </a:solidFill>
                        <a:effectLst/>
                        <a:latin typeface="Calibri" panose="020F0502020204030204" pitchFamily="34" charset="0"/>
                      </a:endParaRPr>
                    </a:p>
                  </a:txBody>
                  <a:tcPr marL="6351" marR="6351" marT="63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2524488092"/>
                  </a:ext>
                </a:extLst>
              </a:tr>
            </a:tbl>
          </a:graphicData>
        </a:graphic>
      </p:graphicFrame>
      <p:pic>
        <p:nvPicPr>
          <p:cNvPr id="7" name="Picture 6">
            <a:extLst>
              <a:ext uri="{FF2B5EF4-FFF2-40B4-BE49-F238E27FC236}">
                <a16:creationId xmlns:a16="http://schemas.microsoft.com/office/drawing/2014/main" id="{BADADA90-36C7-3468-8185-BC7136E32E24}"/>
              </a:ext>
            </a:extLst>
          </p:cNvPr>
          <p:cNvPicPr>
            <a:picLocks noChangeAspect="1"/>
          </p:cNvPicPr>
          <p:nvPr/>
        </p:nvPicPr>
        <p:blipFill>
          <a:blip r:embed="rId3"/>
          <a:stretch>
            <a:fillRect/>
          </a:stretch>
        </p:blipFill>
        <p:spPr>
          <a:xfrm>
            <a:off x="422858" y="1372338"/>
            <a:ext cx="4003228" cy="4926145"/>
          </a:xfrm>
          <a:prstGeom prst="rect">
            <a:avLst/>
          </a:prstGeom>
          <a:ln>
            <a:solidFill>
              <a:srgbClr val="000000"/>
            </a:solidFill>
          </a:ln>
        </p:spPr>
      </p:pic>
      <p:sp>
        <p:nvSpPr>
          <p:cNvPr id="8" name="Rounded Rectangle 16">
            <a:extLst>
              <a:ext uri="{FF2B5EF4-FFF2-40B4-BE49-F238E27FC236}">
                <a16:creationId xmlns:a16="http://schemas.microsoft.com/office/drawing/2014/main" id="{B777892C-0E97-2295-7E71-EAB7D6EAB72C}"/>
              </a:ext>
            </a:extLst>
          </p:cNvPr>
          <p:cNvSpPr/>
          <p:nvPr/>
        </p:nvSpPr>
        <p:spPr>
          <a:xfrm>
            <a:off x="3331029" y="5233245"/>
            <a:ext cx="1095057" cy="351125"/>
          </a:xfrm>
          <a:prstGeom prst="roundRect">
            <a:avLst/>
          </a:prstGeom>
          <a:solidFill>
            <a:srgbClr val="FFFFFF">
              <a:alpha val="0"/>
            </a:srgbClr>
          </a:soli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Rounded Corners 7">
            <a:extLst>
              <a:ext uri="{FF2B5EF4-FFF2-40B4-BE49-F238E27FC236}">
                <a16:creationId xmlns:a16="http://schemas.microsoft.com/office/drawing/2014/main" id="{376FA302-2F9B-EFCE-DCB6-B1FADC2A98F8}"/>
              </a:ext>
            </a:extLst>
          </p:cNvPr>
          <p:cNvSpPr/>
          <p:nvPr/>
        </p:nvSpPr>
        <p:spPr>
          <a:xfrm>
            <a:off x="4572000" y="1362190"/>
            <a:ext cx="4349886" cy="1736646"/>
          </a:xfrm>
          <a:prstGeom prst="roundRect">
            <a:avLst/>
          </a:prstGeom>
          <a:solidFill>
            <a:srgbClr val="9BBB59">
              <a:lumMod val="60000"/>
              <a:lumOff val="40000"/>
            </a:srgbClr>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rPr>
              <a:t>When completing the form; keep in mind that sales tax is for adult sales only. Use the correct sales tax for your location</a:t>
            </a:r>
          </a:p>
        </p:txBody>
      </p:sp>
    </p:spTree>
    <p:extLst>
      <p:ext uri="{BB962C8B-B14F-4D97-AF65-F5344CB8AC3E}">
        <p14:creationId xmlns:p14="http://schemas.microsoft.com/office/powerpoint/2010/main" val="4627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4757 -0.00301 " pathEditMode="relative" rAng="0" ptsTypes="AA">
                                      <p:cBhvr>
                                        <p:cTn id="6" dur="2000" fill="hold"/>
                                        <p:tgtEl>
                                          <p:spTgt spid="9"/>
                                        </p:tgtEl>
                                        <p:attrNameLst>
                                          <p:attrName>ppt_x</p:attrName>
                                          <p:attrName>ppt_y</p:attrName>
                                        </p:attrNameLst>
                                      </p:cBhvr>
                                      <p:rCtr x="-23785" y="-162"/>
                                    </p:animMotion>
                                  </p:childTnLst>
                                </p:cTn>
                              </p:par>
                              <p:par>
                                <p:cTn id="7" presetID="9" presetClass="entr" presetSubtype="0"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F18372CC-6996-04D5-501E-D8255477494E}"/>
              </a:ext>
            </a:extLst>
          </p:cNvPr>
          <p:cNvSpPr>
            <a:spLocks noGrp="1"/>
          </p:cNvSpPr>
          <p:nvPr>
            <p:ph type="title"/>
          </p:nvPr>
        </p:nvSpPr>
        <p:spPr>
          <a:xfrm>
            <a:off x="457200" y="365765"/>
            <a:ext cx="8229600" cy="948134"/>
          </a:xfrm>
        </p:spPr>
        <p:txBody>
          <a:bodyPr anchor="t" anchorCtr="0">
            <a:normAutofit/>
          </a:bodyPr>
          <a:lstStyle/>
          <a:p>
            <a:r>
              <a:rPr lang="en-US"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Change Fund Forms</a:t>
            </a:r>
          </a:p>
        </p:txBody>
      </p:sp>
      <p:grpSp>
        <p:nvGrpSpPr>
          <p:cNvPr id="9" name="Group 8">
            <a:extLst>
              <a:ext uri="{FF2B5EF4-FFF2-40B4-BE49-F238E27FC236}">
                <a16:creationId xmlns:a16="http://schemas.microsoft.com/office/drawing/2014/main" id="{A69666C4-8FA3-6A5E-2C8B-6BE88EC5BFA5}"/>
              </a:ext>
            </a:extLst>
          </p:cNvPr>
          <p:cNvGrpSpPr/>
          <p:nvPr/>
        </p:nvGrpSpPr>
        <p:grpSpPr>
          <a:xfrm>
            <a:off x="111554" y="1857178"/>
            <a:ext cx="2142058" cy="3925154"/>
            <a:chOff x="111554" y="1857178"/>
            <a:chExt cx="2142058" cy="3925154"/>
          </a:xfrm>
        </p:grpSpPr>
        <p:sp>
          <p:nvSpPr>
            <p:cNvPr id="77" name="Rectangle 76">
              <a:extLst>
                <a:ext uri="{FF2B5EF4-FFF2-40B4-BE49-F238E27FC236}">
                  <a16:creationId xmlns:a16="http://schemas.microsoft.com/office/drawing/2014/main" id="{25D5496A-596B-5B30-48B9-17FDE445C3AB}"/>
                </a:ext>
              </a:extLst>
            </p:cNvPr>
            <p:cNvSpPr/>
            <p:nvPr/>
          </p:nvSpPr>
          <p:spPr>
            <a:xfrm>
              <a:off x="111554" y="1857178"/>
              <a:ext cx="2142058" cy="3164694"/>
            </a:xfrm>
            <a:prstGeom prst="rect">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1">
                <a:latin typeface="Calibri" panose="020F0502020204030204" pitchFamily="34" charset="0"/>
                <a:ea typeface="Calibri" panose="020F0502020204030204" pitchFamily="34" charset="0"/>
                <a:cs typeface="Calibri" panose="020F0502020204030204" pitchFamily="34" charset="0"/>
              </a:endParaRPr>
            </a:p>
          </p:txBody>
        </p:sp>
        <p:sp>
          <p:nvSpPr>
            <p:cNvPr id="78" name="Rectangle: Rounded Corners 77">
              <a:extLst>
                <a:ext uri="{FF2B5EF4-FFF2-40B4-BE49-F238E27FC236}">
                  <a16:creationId xmlns:a16="http://schemas.microsoft.com/office/drawing/2014/main" id="{E033A8AE-B6F1-0E59-7A39-8B6DB1712D0E}"/>
                </a:ext>
              </a:extLst>
            </p:cNvPr>
            <p:cNvSpPr/>
            <p:nvPr/>
          </p:nvSpPr>
          <p:spPr>
            <a:xfrm>
              <a:off x="184775" y="4862931"/>
              <a:ext cx="2002341" cy="919401"/>
            </a:xfrm>
            <a:prstGeom prst="roundRect">
              <a:avLst/>
            </a:prstGeom>
            <a:solidFill>
              <a:srgbClr val="C3D69B"/>
            </a:solidFill>
          </p:spPr>
          <p:txBody>
            <a:bodyPr wrap="square">
              <a:no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Establishing a Change Fund </a:t>
              </a:r>
            </a:p>
          </p:txBody>
        </p:sp>
        <p:pic>
          <p:nvPicPr>
            <p:cNvPr id="79" name="Picture 78" descr="Form CF New.pdf - Adobe Acrobat Reader DC">
              <a:extLst>
                <a:ext uri="{FF2B5EF4-FFF2-40B4-BE49-F238E27FC236}">
                  <a16:creationId xmlns:a16="http://schemas.microsoft.com/office/drawing/2014/main" id="{900B7012-9D0A-2AE8-A7E5-C30D9349216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1592" t="13978" r="36817"/>
            <a:stretch/>
          </p:blipFill>
          <p:spPr>
            <a:xfrm>
              <a:off x="272169" y="2069112"/>
              <a:ext cx="1876566" cy="2640799"/>
            </a:xfrm>
            <a:prstGeom prst="rect">
              <a:avLst/>
            </a:prstGeom>
            <a:ln w="9525">
              <a:solidFill>
                <a:srgbClr val="000000"/>
              </a:solidFill>
            </a:ln>
          </p:spPr>
        </p:pic>
      </p:grpSp>
      <p:grpSp>
        <p:nvGrpSpPr>
          <p:cNvPr id="8" name="Group 7">
            <a:extLst>
              <a:ext uri="{FF2B5EF4-FFF2-40B4-BE49-F238E27FC236}">
                <a16:creationId xmlns:a16="http://schemas.microsoft.com/office/drawing/2014/main" id="{5C38F161-1843-86E3-7655-72AB60E54314}"/>
              </a:ext>
            </a:extLst>
          </p:cNvPr>
          <p:cNvGrpSpPr/>
          <p:nvPr/>
        </p:nvGrpSpPr>
        <p:grpSpPr>
          <a:xfrm>
            <a:off x="4634334" y="1859265"/>
            <a:ext cx="2183528" cy="3923067"/>
            <a:chOff x="4634334" y="1859265"/>
            <a:chExt cx="2183528" cy="3923067"/>
          </a:xfrm>
        </p:grpSpPr>
        <p:sp>
          <p:nvSpPr>
            <p:cNvPr id="74" name="Rectangle 73">
              <a:extLst>
                <a:ext uri="{FF2B5EF4-FFF2-40B4-BE49-F238E27FC236}">
                  <a16:creationId xmlns:a16="http://schemas.microsoft.com/office/drawing/2014/main" id="{8099F3A4-CBE2-FC20-E3D9-80589078DBD1}"/>
                </a:ext>
              </a:extLst>
            </p:cNvPr>
            <p:cNvSpPr/>
            <p:nvPr/>
          </p:nvSpPr>
          <p:spPr>
            <a:xfrm>
              <a:off x="4634334" y="1859265"/>
              <a:ext cx="2183528" cy="3160520"/>
            </a:xfrm>
            <a:prstGeom prst="rect">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1">
                <a:latin typeface="Calibri" panose="020F0502020204030204" pitchFamily="34" charset="0"/>
                <a:ea typeface="Calibri" panose="020F0502020204030204" pitchFamily="34" charset="0"/>
                <a:cs typeface="Calibri" panose="020F0502020204030204" pitchFamily="34" charset="0"/>
              </a:endParaRPr>
            </a:p>
          </p:txBody>
        </p:sp>
        <p:sp>
          <p:nvSpPr>
            <p:cNvPr id="75" name="Rectangle: Rounded Corners 74">
              <a:extLst>
                <a:ext uri="{FF2B5EF4-FFF2-40B4-BE49-F238E27FC236}">
                  <a16:creationId xmlns:a16="http://schemas.microsoft.com/office/drawing/2014/main" id="{0F9F1754-F8A5-43E1-E4F1-49B9ADB17AFF}"/>
                </a:ext>
              </a:extLst>
            </p:cNvPr>
            <p:cNvSpPr/>
            <p:nvPr/>
          </p:nvSpPr>
          <p:spPr>
            <a:xfrm>
              <a:off x="4759065" y="4862931"/>
              <a:ext cx="2002341" cy="919401"/>
            </a:xfrm>
            <a:prstGeom prst="roundRect">
              <a:avLst/>
            </a:prstGeom>
            <a:solidFill>
              <a:srgbClr val="C3D69B"/>
            </a:solidFill>
          </p:spPr>
          <p:txBody>
            <a:bodyPr wrap="square">
              <a:no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Decrease Change Fund</a:t>
              </a:r>
            </a:p>
          </p:txBody>
        </p:sp>
        <p:pic>
          <p:nvPicPr>
            <p:cNvPr id="76" name="Picture 75" descr="Form CF Decrease.pdf - Adobe Acrobat Reader DC">
              <a:extLst>
                <a:ext uri="{FF2B5EF4-FFF2-40B4-BE49-F238E27FC236}">
                  <a16:creationId xmlns:a16="http://schemas.microsoft.com/office/drawing/2014/main" id="{3C539EA3-7ED4-A70C-A777-DE577A6BC93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0681" t="13625" r="37273"/>
            <a:stretch/>
          </p:blipFill>
          <p:spPr>
            <a:xfrm>
              <a:off x="4799367" y="2037827"/>
              <a:ext cx="1862370" cy="2703369"/>
            </a:xfrm>
            <a:prstGeom prst="rect">
              <a:avLst/>
            </a:prstGeom>
            <a:ln w="9525">
              <a:solidFill>
                <a:srgbClr val="000000"/>
              </a:solidFill>
            </a:ln>
          </p:spPr>
        </p:pic>
      </p:grpSp>
      <p:grpSp>
        <p:nvGrpSpPr>
          <p:cNvPr id="7" name="Group 6">
            <a:extLst>
              <a:ext uri="{FF2B5EF4-FFF2-40B4-BE49-F238E27FC236}">
                <a16:creationId xmlns:a16="http://schemas.microsoft.com/office/drawing/2014/main" id="{6AFF17C0-4719-9AB8-C309-B3AD5AAE68D4}"/>
              </a:ext>
            </a:extLst>
          </p:cNvPr>
          <p:cNvGrpSpPr/>
          <p:nvPr/>
        </p:nvGrpSpPr>
        <p:grpSpPr>
          <a:xfrm>
            <a:off x="2326833" y="1857178"/>
            <a:ext cx="2205614" cy="3921527"/>
            <a:chOff x="2326833" y="1857178"/>
            <a:chExt cx="2205614" cy="3921527"/>
          </a:xfrm>
        </p:grpSpPr>
        <p:sp>
          <p:nvSpPr>
            <p:cNvPr id="71" name="Rectangle 70">
              <a:extLst>
                <a:ext uri="{FF2B5EF4-FFF2-40B4-BE49-F238E27FC236}">
                  <a16:creationId xmlns:a16="http://schemas.microsoft.com/office/drawing/2014/main" id="{A0253622-F519-5C5F-5156-3C9F15245319}"/>
                </a:ext>
              </a:extLst>
            </p:cNvPr>
            <p:cNvSpPr/>
            <p:nvPr/>
          </p:nvSpPr>
          <p:spPr>
            <a:xfrm>
              <a:off x="2326833" y="1857178"/>
              <a:ext cx="2205614" cy="3157439"/>
            </a:xfrm>
            <a:prstGeom prst="rect">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1">
                <a:latin typeface="Calibri" panose="020F0502020204030204" pitchFamily="34" charset="0"/>
                <a:ea typeface="Calibri" panose="020F0502020204030204" pitchFamily="34" charset="0"/>
                <a:cs typeface="Calibri" panose="020F0502020204030204" pitchFamily="34" charset="0"/>
              </a:endParaRPr>
            </a:p>
          </p:txBody>
        </p:sp>
        <p:pic>
          <p:nvPicPr>
            <p:cNvPr id="72" name="Picture 71" descr="Form CF Increase.pdf - Adobe Acrobat Reader DC">
              <a:extLst>
                <a:ext uri="{FF2B5EF4-FFF2-40B4-BE49-F238E27FC236}">
                  <a16:creationId xmlns:a16="http://schemas.microsoft.com/office/drawing/2014/main" id="{B12098F2-6009-11F0-38B0-CF0592DBC65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0909" t="13625" r="36819"/>
            <a:stretch/>
          </p:blipFill>
          <p:spPr>
            <a:xfrm>
              <a:off x="2496779" y="2055896"/>
              <a:ext cx="1888410" cy="2659978"/>
            </a:xfrm>
            <a:prstGeom prst="rect">
              <a:avLst/>
            </a:prstGeom>
            <a:ln w="9525">
              <a:solidFill>
                <a:srgbClr val="000000"/>
              </a:solidFill>
            </a:ln>
          </p:spPr>
        </p:pic>
        <p:sp>
          <p:nvSpPr>
            <p:cNvPr id="73" name="Rectangle: Rounded Corners 72">
              <a:extLst>
                <a:ext uri="{FF2B5EF4-FFF2-40B4-BE49-F238E27FC236}">
                  <a16:creationId xmlns:a16="http://schemas.microsoft.com/office/drawing/2014/main" id="{1F00FE25-EDD0-3EDF-E391-D4CD913252DE}"/>
                </a:ext>
              </a:extLst>
            </p:cNvPr>
            <p:cNvSpPr/>
            <p:nvPr/>
          </p:nvSpPr>
          <p:spPr>
            <a:xfrm>
              <a:off x="2428469" y="4859304"/>
              <a:ext cx="2002341" cy="919401"/>
            </a:xfrm>
            <a:prstGeom prst="roundRect">
              <a:avLst/>
            </a:prstGeom>
            <a:solidFill>
              <a:srgbClr val="C3D69B"/>
            </a:solidFill>
          </p:spPr>
          <p:txBody>
            <a:bodyPr wrap="square">
              <a:no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Increase Change Fund</a:t>
              </a:r>
            </a:p>
          </p:txBody>
        </p:sp>
      </p:grpSp>
      <p:grpSp>
        <p:nvGrpSpPr>
          <p:cNvPr id="6" name="Group 5">
            <a:extLst>
              <a:ext uri="{FF2B5EF4-FFF2-40B4-BE49-F238E27FC236}">
                <a16:creationId xmlns:a16="http://schemas.microsoft.com/office/drawing/2014/main" id="{41A963A1-8BF2-AD78-E743-E20862C96232}"/>
              </a:ext>
            </a:extLst>
          </p:cNvPr>
          <p:cNvGrpSpPr/>
          <p:nvPr/>
        </p:nvGrpSpPr>
        <p:grpSpPr>
          <a:xfrm>
            <a:off x="6886137" y="1855985"/>
            <a:ext cx="2183528" cy="3927830"/>
            <a:chOff x="6886137" y="1855985"/>
            <a:chExt cx="2183528" cy="3927830"/>
          </a:xfrm>
        </p:grpSpPr>
        <p:sp>
          <p:nvSpPr>
            <p:cNvPr id="68" name="Rectangle 67">
              <a:extLst>
                <a:ext uri="{FF2B5EF4-FFF2-40B4-BE49-F238E27FC236}">
                  <a16:creationId xmlns:a16="http://schemas.microsoft.com/office/drawing/2014/main" id="{2EC72333-64DD-C73F-A7C5-B3E10DFE4E64}"/>
                </a:ext>
              </a:extLst>
            </p:cNvPr>
            <p:cNvSpPr/>
            <p:nvPr/>
          </p:nvSpPr>
          <p:spPr>
            <a:xfrm>
              <a:off x="6886137" y="1855985"/>
              <a:ext cx="2183528" cy="3160520"/>
            </a:xfrm>
            <a:prstGeom prst="rect">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1">
                <a:latin typeface="Calibri" panose="020F0502020204030204" pitchFamily="34" charset="0"/>
                <a:ea typeface="Calibri" panose="020F0502020204030204" pitchFamily="34" charset="0"/>
                <a:cs typeface="Calibri" panose="020F0502020204030204" pitchFamily="34" charset="0"/>
              </a:endParaRPr>
            </a:p>
          </p:txBody>
        </p:sp>
        <p:sp>
          <p:nvSpPr>
            <p:cNvPr id="69" name="Rectangle: Rounded Corners 68">
              <a:extLst>
                <a:ext uri="{FF2B5EF4-FFF2-40B4-BE49-F238E27FC236}">
                  <a16:creationId xmlns:a16="http://schemas.microsoft.com/office/drawing/2014/main" id="{7F59ABD8-CA06-F3EC-54E2-FBC77CABFF8A}"/>
                </a:ext>
              </a:extLst>
            </p:cNvPr>
            <p:cNvSpPr/>
            <p:nvPr/>
          </p:nvSpPr>
          <p:spPr>
            <a:xfrm>
              <a:off x="6986171" y="4864414"/>
              <a:ext cx="2002342" cy="919401"/>
            </a:xfrm>
            <a:prstGeom prst="roundRect">
              <a:avLst/>
            </a:prstGeom>
            <a:solidFill>
              <a:srgbClr val="C3D69B"/>
            </a:solidFill>
          </p:spPr>
          <p:txBody>
            <a:bodyPr wrap="square">
              <a:no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Turnover of Change Fund </a:t>
              </a:r>
            </a:p>
          </p:txBody>
        </p:sp>
        <p:pic>
          <p:nvPicPr>
            <p:cNvPr id="70" name="Picture 69" descr="Form CF Turnover.pdf - Adobe Acrobat Reader DC">
              <a:extLst>
                <a:ext uri="{FF2B5EF4-FFF2-40B4-BE49-F238E27FC236}">
                  <a16:creationId xmlns:a16="http://schemas.microsoft.com/office/drawing/2014/main" id="{28D88863-C349-54C3-F364-25C7D080BC79}"/>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21137" t="13272" r="38636"/>
            <a:stretch/>
          </p:blipFill>
          <p:spPr>
            <a:xfrm>
              <a:off x="7031877" y="2020273"/>
              <a:ext cx="1862370" cy="2731918"/>
            </a:xfrm>
            <a:prstGeom prst="rect">
              <a:avLst/>
            </a:prstGeom>
            <a:ln w="9525">
              <a:solidFill>
                <a:srgbClr val="000000"/>
              </a:solidFill>
            </a:ln>
          </p:spPr>
        </p:pic>
      </p:grpSp>
      <p:sp>
        <p:nvSpPr>
          <p:cNvPr id="80" name="Rectangle 79">
            <a:extLst>
              <a:ext uri="{FF2B5EF4-FFF2-40B4-BE49-F238E27FC236}">
                <a16:creationId xmlns:a16="http://schemas.microsoft.com/office/drawing/2014/main" id="{81ABC7CD-64C5-A343-651E-2AF768F1CB8B}"/>
              </a:ext>
            </a:extLst>
          </p:cNvPr>
          <p:cNvSpPr/>
          <p:nvPr/>
        </p:nvSpPr>
        <p:spPr>
          <a:xfrm>
            <a:off x="257942" y="1140507"/>
            <a:ext cx="8340888" cy="775744"/>
          </a:xfrm>
          <a:prstGeom prst="rect">
            <a:avLst/>
          </a:prstGeom>
        </p:spPr>
        <p:txBody>
          <a:bodyPr wrap="square">
            <a:noAutofit/>
          </a:bodyPr>
          <a:lstStyle/>
          <a:p>
            <a:pPr marL="0" lvl="1">
              <a:spcAft>
                <a:spcPts val="1001"/>
              </a:spcAft>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Complete and submit the applicable form for your site.</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81" name="Rectangle 80">
            <a:extLst>
              <a:ext uri="{FF2B5EF4-FFF2-40B4-BE49-F238E27FC236}">
                <a16:creationId xmlns:a16="http://schemas.microsoft.com/office/drawing/2014/main" id="{6101D579-9513-CE93-A22D-5C51B8BC6B99}"/>
              </a:ext>
            </a:extLst>
          </p:cNvPr>
          <p:cNvSpPr/>
          <p:nvPr/>
        </p:nvSpPr>
        <p:spPr>
          <a:xfrm>
            <a:off x="416200" y="5894231"/>
            <a:ext cx="8340888" cy="775744"/>
          </a:xfrm>
          <a:prstGeom prst="rect">
            <a:avLst/>
          </a:prstGeom>
        </p:spPr>
        <p:txBody>
          <a:bodyPr wrap="square">
            <a:noAutofit/>
          </a:bodyPr>
          <a:lstStyle/>
          <a:p>
            <a:pPr marL="0" lvl="1" algn="ct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Forms can be found on</a:t>
            </a:r>
          </a:p>
          <a:p>
            <a:pPr marL="0" lvl="1" algn="ct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FS website &gt; Training &amp; Resources &gt; Financial section.</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416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CA6AA-1866-D84A-3C30-13993C96B3BD}"/>
              </a:ext>
            </a:extLst>
          </p:cNvPr>
          <p:cNvPicPr>
            <a:picLocks noChangeAspect="1"/>
          </p:cNvPicPr>
          <p:nvPr/>
        </p:nvPicPr>
        <p:blipFill>
          <a:blip r:embed="rId3"/>
          <a:stretch>
            <a:fillRect/>
          </a:stretch>
        </p:blipFill>
        <p:spPr>
          <a:xfrm>
            <a:off x="273307" y="1095162"/>
            <a:ext cx="4540830" cy="5626481"/>
          </a:xfrm>
          <a:prstGeom prst="rect">
            <a:avLst/>
          </a:prstGeom>
          <a:ln w="12700">
            <a:solidFill>
              <a:srgbClr val="000000"/>
            </a:solidFill>
          </a:ln>
        </p:spPr>
      </p:pic>
      <p:sp>
        <p:nvSpPr>
          <p:cNvPr id="3" name="Title 1">
            <a:extLst>
              <a:ext uri="{FF2B5EF4-FFF2-40B4-BE49-F238E27FC236}">
                <a16:creationId xmlns:a16="http://schemas.microsoft.com/office/drawing/2014/main" id="{B9FA6F83-8CF8-0F14-05A7-4AC723A90CE7}"/>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Special Function Payment</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4" name="Rectangle: Rounded Corners 7">
            <a:extLst>
              <a:ext uri="{FF2B5EF4-FFF2-40B4-BE49-F238E27FC236}">
                <a16:creationId xmlns:a16="http://schemas.microsoft.com/office/drawing/2014/main" id="{EC5510AA-18E2-297A-E088-E6EA9D915EE8}"/>
              </a:ext>
            </a:extLst>
          </p:cNvPr>
          <p:cNvSpPr/>
          <p:nvPr/>
        </p:nvSpPr>
        <p:spPr>
          <a:xfrm>
            <a:off x="4997805" y="1417937"/>
            <a:ext cx="3912582" cy="3439239"/>
          </a:xfrm>
          <a:prstGeom prst="roundRect">
            <a:avLst/>
          </a:prstGeom>
          <a:solidFill>
            <a:srgbClr val="9BBB59">
              <a:lumMod val="60000"/>
              <a:lumOff val="40000"/>
            </a:srgbClr>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invoices paid in cash or check, write on the invoice “Paid Cash” or “Paid Check.” Include the check number and date received </a:t>
            </a:r>
          </a:p>
        </p:txBody>
      </p:sp>
      <p:sp>
        <p:nvSpPr>
          <p:cNvPr id="5" name="Rectangle 4">
            <a:extLst>
              <a:ext uri="{FF2B5EF4-FFF2-40B4-BE49-F238E27FC236}">
                <a16:creationId xmlns:a16="http://schemas.microsoft.com/office/drawing/2014/main" id="{8DF5C91A-BE9C-B54A-853E-E9FCC8616B6A}"/>
              </a:ext>
            </a:extLst>
          </p:cNvPr>
          <p:cNvSpPr/>
          <p:nvPr/>
        </p:nvSpPr>
        <p:spPr>
          <a:xfrm rot="20716740">
            <a:off x="586272" y="3385736"/>
            <a:ext cx="3661935" cy="1384997"/>
          </a:xfrm>
          <a:prstGeom prst="rect">
            <a:avLst/>
          </a:prstGeom>
          <a:noFill/>
        </p:spPr>
        <p:txBody>
          <a:bodyPr wrap="square" lIns="91440" tIns="45721" rIns="91440" bIns="4572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C0504D"/>
                  </a:solidFill>
                  <a:prstDash val="solid"/>
                </a:ln>
                <a:solidFill>
                  <a:srgbClr val="C00000"/>
                </a:solidFill>
                <a:effectLst/>
                <a:uLnTx/>
                <a:uFillTx/>
              </a:rPr>
              <a:t>PAID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C0504D"/>
                  </a:solidFill>
                  <a:prstDash val="solid"/>
                </a:ln>
                <a:solidFill>
                  <a:srgbClr val="C00000"/>
                </a:solidFill>
                <a:effectLst/>
                <a:uLnTx/>
                <a:uFillTx/>
              </a:rPr>
              <a:t>Check # 3387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C0504D"/>
                  </a:solidFill>
                  <a:prstDash val="solid"/>
                </a:ln>
                <a:solidFill>
                  <a:srgbClr val="C00000"/>
                </a:solidFill>
                <a:effectLst/>
                <a:uLnTx/>
                <a:uFillTx/>
              </a:rPr>
              <a:t>8-8-20</a:t>
            </a:r>
          </a:p>
        </p:txBody>
      </p:sp>
      <p:sp>
        <p:nvSpPr>
          <p:cNvPr id="6" name="Rectangle 5">
            <a:extLst>
              <a:ext uri="{FF2B5EF4-FFF2-40B4-BE49-F238E27FC236}">
                <a16:creationId xmlns:a16="http://schemas.microsoft.com/office/drawing/2014/main" id="{00382A59-D69B-39DB-E6CB-4215E7AB56B2}"/>
              </a:ext>
            </a:extLst>
          </p:cNvPr>
          <p:cNvSpPr/>
          <p:nvPr/>
        </p:nvSpPr>
        <p:spPr>
          <a:xfrm>
            <a:off x="1047312" y="5709692"/>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3CD2EF4-DAD9-F289-4591-F93EAE7CA223}"/>
              </a:ext>
            </a:extLst>
          </p:cNvPr>
          <p:cNvSpPr/>
          <p:nvPr/>
        </p:nvSpPr>
        <p:spPr>
          <a:xfrm>
            <a:off x="1428311" y="5709692"/>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07EC56F-EC8E-FF14-5A37-E616477C3656}"/>
              </a:ext>
            </a:extLst>
          </p:cNvPr>
          <p:cNvSpPr/>
          <p:nvPr/>
        </p:nvSpPr>
        <p:spPr>
          <a:xfrm>
            <a:off x="1928863" y="5709692"/>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74373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592E7-70C9-441C-BEED-868BA9AAFD31}"/>
              </a:ext>
            </a:extLst>
          </p:cNvPr>
          <p:cNvPicPr>
            <a:picLocks noChangeAspect="1"/>
          </p:cNvPicPr>
          <p:nvPr/>
        </p:nvPicPr>
        <p:blipFill>
          <a:blip r:embed="rId3"/>
          <a:stretch>
            <a:fillRect/>
          </a:stretch>
        </p:blipFill>
        <p:spPr>
          <a:xfrm>
            <a:off x="4558491" y="1296109"/>
            <a:ext cx="4387841" cy="5196127"/>
          </a:xfrm>
          <a:prstGeom prst="rect">
            <a:avLst/>
          </a:prstGeom>
          <a:ln w="12700">
            <a:solidFill>
              <a:srgbClr val="000000"/>
            </a:solidFill>
          </a:ln>
        </p:spPr>
      </p:pic>
      <p:sp>
        <p:nvSpPr>
          <p:cNvPr id="3" name="Title 1">
            <a:extLst>
              <a:ext uri="{FF2B5EF4-FFF2-40B4-BE49-F238E27FC236}">
                <a16:creationId xmlns:a16="http://schemas.microsoft.com/office/drawing/2014/main" id="{5BF2994B-E637-5EE8-27E3-5D7FFD52795C}"/>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Interfund Payments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5" name="Rectangle: Rounded Corners 7">
            <a:extLst>
              <a:ext uri="{FF2B5EF4-FFF2-40B4-BE49-F238E27FC236}">
                <a16:creationId xmlns:a16="http://schemas.microsoft.com/office/drawing/2014/main" id="{791762CD-0CAF-958B-031C-F49A812A400E}"/>
              </a:ext>
            </a:extLst>
          </p:cNvPr>
          <p:cNvSpPr/>
          <p:nvPr/>
        </p:nvSpPr>
        <p:spPr>
          <a:xfrm>
            <a:off x="197667" y="2019098"/>
            <a:ext cx="4101291" cy="2009061"/>
          </a:xfrm>
          <a:prstGeom prst="roundRect">
            <a:avLst/>
          </a:prstGeom>
          <a:solidFill>
            <a:srgbClr val="C3D69B"/>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Interfund payments, the complete funding line must be written on the invoice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7">
            <a:extLst>
              <a:ext uri="{FF2B5EF4-FFF2-40B4-BE49-F238E27FC236}">
                <a16:creationId xmlns:a16="http://schemas.microsoft.com/office/drawing/2014/main" id="{9D6D4977-0CBD-9D8F-7848-E8D6D14C9056}"/>
              </a:ext>
            </a:extLst>
          </p:cNvPr>
          <p:cNvSpPr/>
          <p:nvPr/>
        </p:nvSpPr>
        <p:spPr>
          <a:xfrm>
            <a:off x="197668" y="4113090"/>
            <a:ext cx="4101291" cy="987504"/>
          </a:xfrm>
          <a:prstGeom prst="roundRect">
            <a:avLst/>
          </a:prstGeom>
          <a:solidFill>
            <a:srgbClr val="FAC090"/>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Customer must sign the invoice </a:t>
            </a:r>
          </a:p>
        </p:txBody>
      </p:sp>
      <p:sp>
        <p:nvSpPr>
          <p:cNvPr id="7" name="Rounded Rectangle 2">
            <a:extLst>
              <a:ext uri="{FF2B5EF4-FFF2-40B4-BE49-F238E27FC236}">
                <a16:creationId xmlns:a16="http://schemas.microsoft.com/office/drawing/2014/main" id="{94FA2F1B-5498-33D1-465B-485A3D60D41A}"/>
              </a:ext>
            </a:extLst>
          </p:cNvPr>
          <p:cNvSpPr/>
          <p:nvPr/>
        </p:nvSpPr>
        <p:spPr>
          <a:xfrm>
            <a:off x="4572000" y="5561892"/>
            <a:ext cx="1927278" cy="531382"/>
          </a:xfrm>
          <a:prstGeom prst="roundRect">
            <a:avLst/>
          </a:prstGeom>
          <a:solidFill>
            <a:srgbClr val="FFFFFF">
              <a:alpha val="0"/>
            </a:srgbClr>
          </a:soli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8" name="Rounded Rectangle 8">
            <a:extLst>
              <a:ext uri="{FF2B5EF4-FFF2-40B4-BE49-F238E27FC236}">
                <a16:creationId xmlns:a16="http://schemas.microsoft.com/office/drawing/2014/main" id="{FF15BD82-1329-F508-B08E-CBB9E8312D5A}"/>
              </a:ext>
            </a:extLst>
          </p:cNvPr>
          <p:cNvSpPr/>
          <p:nvPr/>
        </p:nvSpPr>
        <p:spPr>
          <a:xfrm>
            <a:off x="6499278" y="6027598"/>
            <a:ext cx="1193899" cy="361172"/>
          </a:xfrm>
          <a:prstGeom prst="roundRect">
            <a:avLst/>
          </a:prstGeom>
          <a:no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77A8181B-27C7-FA73-6F7D-BF447B5D17DF}"/>
              </a:ext>
            </a:extLst>
          </p:cNvPr>
          <p:cNvSpPr txBox="1"/>
          <p:nvPr/>
        </p:nvSpPr>
        <p:spPr>
          <a:xfrm>
            <a:off x="6499278" y="6027598"/>
            <a:ext cx="731520" cy="297711"/>
          </a:xfrm>
          <a:prstGeom prst="rect">
            <a:avLst/>
          </a:prstGeom>
          <a:noFill/>
        </p:spPr>
        <p:txBody>
          <a:bodyPr vert="horz" wrap="square" lIns="91440" tIns="45721" rIns="91440" bIns="45721" rtlCol="0" anchor="t">
            <a:noAutofit/>
          </a:bodyPr>
          <a:lstStyle/>
          <a:p>
            <a:r>
              <a:rPr lang="en-US" sz="1401" dirty="0">
                <a:solidFill>
                  <a:srgbClr val="000000"/>
                </a:solidFill>
                <a:latin typeface="French Script MT" panose="03020402040607040605" pitchFamily="66" charset="0"/>
              </a:rPr>
              <a:t>C. Braun</a:t>
            </a:r>
          </a:p>
        </p:txBody>
      </p:sp>
    </p:spTree>
    <p:extLst>
      <p:ext uri="{BB962C8B-B14F-4D97-AF65-F5344CB8AC3E}">
        <p14:creationId xmlns:p14="http://schemas.microsoft.com/office/powerpoint/2010/main" val="282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E65349-0D6A-FAA3-202D-E711E2355224}"/>
              </a:ext>
            </a:extLst>
          </p:cNvPr>
          <p:cNvPicPr>
            <a:picLocks noChangeAspect="1"/>
          </p:cNvPicPr>
          <p:nvPr/>
        </p:nvPicPr>
        <p:blipFill>
          <a:blip r:embed="rId3"/>
          <a:stretch>
            <a:fillRect/>
          </a:stretch>
        </p:blipFill>
        <p:spPr>
          <a:xfrm>
            <a:off x="314788" y="1399803"/>
            <a:ext cx="4387841" cy="5196127"/>
          </a:xfrm>
          <a:prstGeom prst="rect">
            <a:avLst/>
          </a:prstGeom>
          <a:ln w="12700">
            <a:solidFill>
              <a:srgbClr val="000000"/>
            </a:solidFill>
          </a:ln>
        </p:spPr>
      </p:pic>
      <p:sp>
        <p:nvSpPr>
          <p:cNvPr id="11" name="Title 1">
            <a:extLst>
              <a:ext uri="{FF2B5EF4-FFF2-40B4-BE49-F238E27FC236}">
                <a16:creationId xmlns:a16="http://schemas.microsoft.com/office/drawing/2014/main" id="{B2632874-C3EE-B075-0380-94F1D18D892C}"/>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Special Function Invoice Collections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12" name="Rectangle: Rounded Corners 11">
            <a:extLst>
              <a:ext uri="{FF2B5EF4-FFF2-40B4-BE49-F238E27FC236}">
                <a16:creationId xmlns:a16="http://schemas.microsoft.com/office/drawing/2014/main" id="{60651C99-0100-3AF4-BB0A-33C2EC40DD80}"/>
              </a:ext>
            </a:extLst>
          </p:cNvPr>
          <p:cNvSpPr/>
          <p:nvPr/>
        </p:nvSpPr>
        <p:spPr>
          <a:xfrm>
            <a:off x="4845041" y="1399803"/>
            <a:ext cx="3984171" cy="4683919"/>
          </a:xfrm>
          <a:prstGeom prst="roundRect">
            <a:avLst/>
          </a:prstGeom>
          <a:solidFill>
            <a:srgbClr val="F79646">
              <a:lumMod val="60000"/>
              <a:lumOff val="40000"/>
            </a:srgbClr>
          </a:solid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Include collections from the Special Function Invoice within the daily deposit. In the CMS bank deposit memo box enter: </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Invoice number</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Invoice amount</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Check number (if check received for payment)</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Funding line number (when applicable)</a:t>
            </a:r>
          </a:p>
        </p:txBody>
      </p:sp>
      <p:sp>
        <p:nvSpPr>
          <p:cNvPr id="13" name="Rounded Rectangle 6">
            <a:extLst>
              <a:ext uri="{FF2B5EF4-FFF2-40B4-BE49-F238E27FC236}">
                <a16:creationId xmlns:a16="http://schemas.microsoft.com/office/drawing/2014/main" id="{FF7C6B60-911F-95E5-E516-DD16D7535B3B}"/>
              </a:ext>
            </a:extLst>
          </p:cNvPr>
          <p:cNvSpPr/>
          <p:nvPr/>
        </p:nvSpPr>
        <p:spPr>
          <a:xfrm>
            <a:off x="3915820" y="2026838"/>
            <a:ext cx="786809" cy="244549"/>
          </a:xfrm>
          <a:prstGeom prst="roundRect">
            <a:avLst/>
          </a:prstGeom>
          <a:solidFill>
            <a:srgbClr val="FFFFFF">
              <a:alpha val="0"/>
            </a:srgbClr>
          </a:soli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7">
            <a:extLst>
              <a:ext uri="{FF2B5EF4-FFF2-40B4-BE49-F238E27FC236}">
                <a16:creationId xmlns:a16="http://schemas.microsoft.com/office/drawing/2014/main" id="{BFE5A5A7-F224-B0B6-E1C4-71BC9AD93BF0}"/>
              </a:ext>
            </a:extLst>
          </p:cNvPr>
          <p:cNvSpPr/>
          <p:nvPr/>
        </p:nvSpPr>
        <p:spPr>
          <a:xfrm>
            <a:off x="314788" y="5682578"/>
            <a:ext cx="1949441" cy="576708"/>
          </a:xfrm>
          <a:prstGeom prst="roundRect">
            <a:avLst/>
          </a:prstGeom>
          <a:solidFill>
            <a:srgbClr val="FFFFFF">
              <a:alpha val="0"/>
            </a:srgbClr>
          </a:soli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97326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6EB4-27C1-5A4E-7A9E-6F3AC9715CF3}"/>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9940F209-2AF2-0A7C-D37B-8D7918B6E0E1}"/>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j-ea"/>
                <a:cs typeface="+mj-cs"/>
              </a:rPr>
              <a:t>Special Function Invoice Cost Form</a:t>
            </a:r>
          </a:p>
        </p:txBody>
      </p:sp>
      <p:pic>
        <p:nvPicPr>
          <p:cNvPr id="5" name="Picture 4">
            <a:extLst>
              <a:ext uri="{FF2B5EF4-FFF2-40B4-BE49-F238E27FC236}">
                <a16:creationId xmlns:a16="http://schemas.microsoft.com/office/drawing/2014/main" id="{7B98DF38-789B-5A5F-6E90-3220EE995E4A}"/>
              </a:ext>
            </a:extLst>
          </p:cNvPr>
          <p:cNvPicPr>
            <a:picLocks noChangeAspect="1"/>
          </p:cNvPicPr>
          <p:nvPr/>
        </p:nvPicPr>
        <p:blipFill>
          <a:blip r:embed="rId3"/>
          <a:stretch>
            <a:fillRect/>
          </a:stretch>
        </p:blipFill>
        <p:spPr>
          <a:xfrm>
            <a:off x="283029" y="1200944"/>
            <a:ext cx="4499738" cy="5178087"/>
          </a:xfrm>
          <a:prstGeom prst="rect">
            <a:avLst/>
          </a:prstGeom>
          <a:ln w="9525">
            <a:solidFill>
              <a:schemeClr val="tx1"/>
            </a:solidFill>
          </a:ln>
        </p:spPr>
      </p:pic>
      <p:sp>
        <p:nvSpPr>
          <p:cNvPr id="7" name="Rectangle: Rounded Corners 6">
            <a:extLst>
              <a:ext uri="{FF2B5EF4-FFF2-40B4-BE49-F238E27FC236}">
                <a16:creationId xmlns:a16="http://schemas.microsoft.com/office/drawing/2014/main" id="{DDE055B9-16A9-12C9-E939-3FB92DB7C7A5}"/>
              </a:ext>
            </a:extLst>
          </p:cNvPr>
          <p:cNvSpPr/>
          <p:nvPr/>
        </p:nvSpPr>
        <p:spPr>
          <a:xfrm>
            <a:off x="4926151" y="1200944"/>
            <a:ext cx="4101291" cy="1430179"/>
          </a:xfrm>
          <a:prstGeom prst="roundRect">
            <a:avLst/>
          </a:prstGeom>
          <a:solidFill>
            <a:srgbClr val="FAC090"/>
          </a:solidFill>
          <a:ln>
            <a:noFill/>
          </a:ln>
        </p:spPr>
        <p:txBody>
          <a:bodyPr wrap="square">
            <a:spAutoFit/>
          </a:bodyPr>
          <a:lstStyle/>
          <a:p>
            <a:pPr algn="ctr" defTabSz="914400">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Click on the “</a:t>
            </a:r>
            <a:r>
              <a:rPr kumimoji="0" lang="en-US" sz="26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Cost Form</a:t>
            </a: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tab at the bottom of the page to view and complete</a:t>
            </a:r>
          </a:p>
        </p:txBody>
      </p:sp>
      <p:sp>
        <p:nvSpPr>
          <p:cNvPr id="23" name="Rounded Rectangle 11">
            <a:extLst>
              <a:ext uri="{FF2B5EF4-FFF2-40B4-BE49-F238E27FC236}">
                <a16:creationId xmlns:a16="http://schemas.microsoft.com/office/drawing/2014/main" id="{21A6371C-4A10-BC59-EE5E-246DEE523060}"/>
              </a:ext>
            </a:extLst>
          </p:cNvPr>
          <p:cNvSpPr/>
          <p:nvPr/>
        </p:nvSpPr>
        <p:spPr>
          <a:xfrm>
            <a:off x="2145366" y="6132468"/>
            <a:ext cx="731520" cy="182880"/>
          </a:xfrm>
          <a:prstGeom prst="roundRect">
            <a:avLst/>
          </a:prstGeom>
          <a:solidFill>
            <a:srgbClr val="FFFFFF">
              <a:alpha val="0"/>
            </a:srgbClr>
          </a:soli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F56449D9-4C8E-1B4E-89E5-54835DBC199C}"/>
              </a:ext>
            </a:extLst>
          </p:cNvPr>
          <p:cNvSpPr/>
          <p:nvPr/>
        </p:nvSpPr>
        <p:spPr>
          <a:xfrm>
            <a:off x="4926152" y="2726984"/>
            <a:ext cx="4101291" cy="3371136"/>
          </a:xfrm>
          <a:prstGeom prst="roundRect">
            <a:avLst/>
          </a:prstGeom>
          <a:solidFill>
            <a:srgbClr val="FAC090"/>
          </a:solidFill>
          <a:ln>
            <a:noFill/>
          </a:ln>
        </p:spPr>
        <p:txBody>
          <a:bodyPr wrap="square">
            <a:spAutoFit/>
          </a:bodyPr>
          <a:lstStyle/>
          <a:p>
            <a:pPr algn="ctr" defTabSz="914400">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Send a clear, readable, copy of the invoice and c</a:t>
            </a:r>
            <a:r>
              <a:rPr lang="en-US" sz="2400" kern="0" dirty="0" err="1">
                <a:solidFill>
                  <a:srgbClr val="000000"/>
                </a:solidFill>
                <a:latin typeface="Calibri" panose="020F0502020204030204" pitchFamily="34" charset="0"/>
                <a:ea typeface="Calibri" panose="020F0502020204030204" pitchFamily="34" charset="0"/>
                <a:cs typeface="Calibri" panose="020F0502020204030204" pitchFamily="34" charset="0"/>
              </a:rPr>
              <a:t>ost</a:t>
            </a: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 form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 Café Fiscal Support, 26th Floor, Beaudry, via school mail. Or send an email with the invoice and cost </a:t>
            </a: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form </a:t>
            </a:r>
            <a:r>
              <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rPr>
              <a:t>to </a:t>
            </a:r>
            <a:r>
              <a:rPr lang="en-US" sz="2400" kern="0">
                <a:latin typeface="Calibri" panose="020F0502020204030204" pitchFamily="34" charset="0"/>
                <a:ea typeface="Calibri" panose="020F0502020204030204" pitchFamily="34" charset="0"/>
                <a:cs typeface="Calibri" panose="020F0502020204030204" pitchFamily="34" charset="0"/>
              </a:rPr>
              <a:t> </a:t>
            </a:r>
            <a:r>
              <a:rPr lang="en-US" sz="2400" kern="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sandra.joya@lausd.net</a:t>
            </a:r>
            <a:r>
              <a:rPr lang="en-US" sz="2400" kern="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at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Café Fiscal support </a:t>
            </a:r>
          </a:p>
        </p:txBody>
      </p:sp>
    </p:spTree>
    <p:extLst>
      <p:ext uri="{BB962C8B-B14F-4D97-AF65-F5344CB8AC3E}">
        <p14:creationId xmlns:p14="http://schemas.microsoft.com/office/powerpoint/2010/main" val="24865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3EC57C0-89BC-6F81-4666-197526D4E6C8}"/>
              </a:ext>
            </a:extLst>
          </p:cNvPr>
          <p:cNvPicPr>
            <a:picLocks noChangeAspect="1"/>
          </p:cNvPicPr>
          <p:nvPr/>
        </p:nvPicPr>
        <p:blipFill>
          <a:blip r:embed="rId3"/>
          <a:stretch>
            <a:fillRect/>
          </a:stretch>
        </p:blipFill>
        <p:spPr>
          <a:xfrm>
            <a:off x="457199" y="1779401"/>
            <a:ext cx="4361267" cy="4926145"/>
          </a:xfrm>
          <a:prstGeom prst="rect">
            <a:avLst/>
          </a:prstGeom>
          <a:ln>
            <a:solidFill>
              <a:srgbClr val="000000"/>
            </a:solidFill>
          </a:ln>
        </p:spPr>
      </p:pic>
      <p:sp>
        <p:nvSpPr>
          <p:cNvPr id="18" name="Title 1">
            <a:extLst>
              <a:ext uri="{FF2B5EF4-FFF2-40B4-BE49-F238E27FC236}">
                <a16:creationId xmlns:a16="http://schemas.microsoft.com/office/drawing/2014/main" id="{E39BC341-C4DE-F62C-53C2-EF32F759AAE4}"/>
              </a:ext>
            </a:extLst>
          </p:cNvPr>
          <p:cNvSpPr txBox="1">
            <a:spLocks/>
          </p:cNvSpPr>
          <p:nvPr/>
        </p:nvSpPr>
        <p:spPr>
          <a:xfrm>
            <a:off x="457200" y="365764"/>
            <a:ext cx="8229600" cy="1143001"/>
          </a:xfrm>
          <a:prstGeom prst="rect">
            <a:avLst/>
          </a:prstGeom>
        </p:spPr>
        <p:txBody>
          <a:bodyPr vert="horz" lIns="91440" tIns="45720" rIns="91440" bIns="45720" rtlCol="0" anchor="t" anchorCtr="0">
            <a:noAutofit/>
          </a:bodyPr>
          <a:lstStyle>
            <a:lvl1pPr algn="l" defTabSz="457177" rtl="0" eaLnBrk="1" latinLnBrk="0" hangingPunct="1">
              <a:spcBef>
                <a:spcPct val="0"/>
              </a:spcBef>
              <a:buNone/>
              <a:defRPr sz="4000" b="1" kern="1200">
                <a:solidFill>
                  <a:srgbClr val="000000"/>
                </a:solidFill>
                <a:latin typeface="+mj-lt"/>
                <a:ea typeface="+mj-ea"/>
                <a:cs typeface="+mj-cs"/>
              </a:defRPr>
            </a:lvl1pPr>
          </a:lstStyle>
          <a:p>
            <a:pPr marL="0" marR="0" lvl="0" indent="0" algn="l" defTabSz="4571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Special Function Invoice Instructions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
        <p:nvSpPr>
          <p:cNvPr id="19" name="Rectangle 18">
            <a:extLst>
              <a:ext uri="{FF2B5EF4-FFF2-40B4-BE49-F238E27FC236}">
                <a16:creationId xmlns:a16="http://schemas.microsoft.com/office/drawing/2014/main" id="{DB7FA408-F4FE-6676-4FAD-59D21F70B75A}"/>
              </a:ext>
            </a:extLst>
          </p:cNvPr>
          <p:cNvSpPr/>
          <p:nvPr/>
        </p:nvSpPr>
        <p:spPr>
          <a:xfrm>
            <a:off x="1047312" y="6095286"/>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0A68DEDA-E9BA-27FB-849C-B5F0D64F66A1}"/>
              </a:ext>
            </a:extLst>
          </p:cNvPr>
          <p:cNvSpPr/>
          <p:nvPr/>
        </p:nvSpPr>
        <p:spPr>
          <a:xfrm>
            <a:off x="1428311" y="6095286"/>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85F769F1-CCC0-32C2-7585-A53510E176B4}"/>
              </a:ext>
            </a:extLst>
          </p:cNvPr>
          <p:cNvSpPr/>
          <p:nvPr/>
        </p:nvSpPr>
        <p:spPr>
          <a:xfrm>
            <a:off x="1928863" y="6095286"/>
            <a:ext cx="228601" cy="127591"/>
          </a:xfrm>
          <a:prstGeom prst="rect">
            <a:avLst/>
          </a:prstGeom>
          <a:solidFill>
            <a:srgbClr val="FFFFFF"/>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3">
            <a:extLst>
              <a:ext uri="{FF2B5EF4-FFF2-40B4-BE49-F238E27FC236}">
                <a16:creationId xmlns:a16="http://schemas.microsoft.com/office/drawing/2014/main" id="{9D419E05-12B3-37F9-7A64-AA90816AAB6E}"/>
              </a:ext>
            </a:extLst>
          </p:cNvPr>
          <p:cNvSpPr/>
          <p:nvPr/>
        </p:nvSpPr>
        <p:spPr>
          <a:xfrm>
            <a:off x="1615853" y="6524515"/>
            <a:ext cx="854619" cy="182880"/>
          </a:xfrm>
          <a:prstGeom prst="roundRect">
            <a:avLst/>
          </a:prstGeom>
          <a:solidFill>
            <a:srgbClr val="FFFFFF">
              <a:alpha val="0"/>
            </a:srgbClr>
          </a:soli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23" name="Rounded Rectangle 11">
            <a:extLst>
              <a:ext uri="{FF2B5EF4-FFF2-40B4-BE49-F238E27FC236}">
                <a16:creationId xmlns:a16="http://schemas.microsoft.com/office/drawing/2014/main" id="{50F9D957-0CFE-AB5A-8892-524F05AE895A}"/>
              </a:ext>
            </a:extLst>
          </p:cNvPr>
          <p:cNvSpPr/>
          <p:nvPr/>
        </p:nvSpPr>
        <p:spPr>
          <a:xfrm>
            <a:off x="3042160" y="6528487"/>
            <a:ext cx="731520" cy="182880"/>
          </a:xfrm>
          <a:prstGeom prst="roundRect">
            <a:avLst/>
          </a:prstGeom>
          <a:solidFill>
            <a:srgbClr val="FFFFFF">
              <a:alpha val="0"/>
            </a:srgbClr>
          </a:solidFill>
          <a:ln w="571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prstClr val="white"/>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id="{A06F7A98-CED8-8BD4-9868-4AC1197561D2}"/>
              </a:ext>
            </a:extLst>
          </p:cNvPr>
          <p:cNvSpPr/>
          <p:nvPr/>
        </p:nvSpPr>
        <p:spPr>
          <a:xfrm>
            <a:off x="159146" y="1322068"/>
            <a:ext cx="4957372" cy="1736646"/>
          </a:xfrm>
          <a:prstGeom prst="roundRect">
            <a:avLst/>
          </a:prstGeom>
          <a:solidFill>
            <a:srgbClr val="9BBB59">
              <a:lumMod val="60000"/>
              <a:lumOff val="40000"/>
            </a:srgbClr>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Follow the instructions on the Cafeteria Invoice Excel template, for details on how to complete the invoice and cost forms</a:t>
            </a:r>
          </a:p>
        </p:txBody>
      </p:sp>
      <p:sp>
        <p:nvSpPr>
          <p:cNvPr id="25" name="Rectangle: Rounded Corners 7">
            <a:extLst>
              <a:ext uri="{FF2B5EF4-FFF2-40B4-BE49-F238E27FC236}">
                <a16:creationId xmlns:a16="http://schemas.microsoft.com/office/drawing/2014/main" id="{0FBA7E32-302B-9ABA-3ECE-CF64BED6B7B3}"/>
              </a:ext>
            </a:extLst>
          </p:cNvPr>
          <p:cNvSpPr/>
          <p:nvPr/>
        </p:nvSpPr>
        <p:spPr>
          <a:xfrm>
            <a:off x="121209" y="3270947"/>
            <a:ext cx="2448702" cy="3017460"/>
          </a:xfrm>
          <a:prstGeom prst="roundRect">
            <a:avLst/>
          </a:prstGeom>
          <a:solidFill>
            <a:srgbClr val="9BBB59">
              <a:lumMod val="60000"/>
              <a:lumOff val="40000"/>
            </a:srgbClr>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Click on the “</a:t>
            </a:r>
            <a:r>
              <a:rPr kumimoji="0" lang="en-US" sz="22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Instructions – Invoice</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tab at the bottom of the page to view the instructions for completing the invoice</a:t>
            </a:r>
          </a:p>
        </p:txBody>
      </p:sp>
      <p:sp>
        <p:nvSpPr>
          <p:cNvPr id="26" name="Rectangle: Rounded Corners 7">
            <a:extLst>
              <a:ext uri="{FF2B5EF4-FFF2-40B4-BE49-F238E27FC236}">
                <a16:creationId xmlns:a16="http://schemas.microsoft.com/office/drawing/2014/main" id="{D991143E-CC99-2175-7639-30ED2C8D1AF9}"/>
              </a:ext>
            </a:extLst>
          </p:cNvPr>
          <p:cNvSpPr/>
          <p:nvPr/>
        </p:nvSpPr>
        <p:spPr>
          <a:xfrm>
            <a:off x="2689900" y="3265294"/>
            <a:ext cx="2416632" cy="3017460"/>
          </a:xfrm>
          <a:prstGeom prst="roundRect">
            <a:avLst/>
          </a:prstGeom>
          <a:solidFill>
            <a:srgbClr val="9BBB59">
              <a:lumMod val="60000"/>
              <a:lumOff val="40000"/>
            </a:srgbClr>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Click on the “</a:t>
            </a:r>
            <a:r>
              <a:rPr kumimoji="0" lang="en-US" sz="22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Instructions – Cost</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tab at the bottom of the page to view the instructions for completing the cost page</a:t>
            </a:r>
          </a:p>
        </p:txBody>
      </p:sp>
      <p:pic>
        <p:nvPicPr>
          <p:cNvPr id="27" name="Picture 26">
            <a:extLst>
              <a:ext uri="{FF2B5EF4-FFF2-40B4-BE49-F238E27FC236}">
                <a16:creationId xmlns:a16="http://schemas.microsoft.com/office/drawing/2014/main" id="{81DE2D48-3BD8-668D-BB66-4983004348B4}"/>
              </a:ext>
            </a:extLst>
          </p:cNvPr>
          <p:cNvPicPr>
            <a:picLocks noChangeAspect="1"/>
          </p:cNvPicPr>
          <p:nvPr/>
        </p:nvPicPr>
        <p:blipFill>
          <a:blip r:embed="rId4"/>
          <a:stretch>
            <a:fillRect/>
          </a:stretch>
        </p:blipFill>
        <p:spPr>
          <a:xfrm>
            <a:off x="5328439" y="1316779"/>
            <a:ext cx="3358361" cy="4562303"/>
          </a:xfrm>
          <a:prstGeom prst="rect">
            <a:avLst/>
          </a:prstGeom>
          <a:ln>
            <a:solidFill>
              <a:srgbClr val="000000"/>
            </a:solidFill>
          </a:ln>
        </p:spPr>
      </p:pic>
      <p:pic>
        <p:nvPicPr>
          <p:cNvPr id="28" name="Picture 27">
            <a:extLst>
              <a:ext uri="{FF2B5EF4-FFF2-40B4-BE49-F238E27FC236}">
                <a16:creationId xmlns:a16="http://schemas.microsoft.com/office/drawing/2014/main" id="{FC857CAC-EDD8-DC4D-3D7C-F61883884816}"/>
              </a:ext>
            </a:extLst>
          </p:cNvPr>
          <p:cNvPicPr>
            <a:picLocks noChangeAspect="1"/>
          </p:cNvPicPr>
          <p:nvPr/>
        </p:nvPicPr>
        <p:blipFill>
          <a:blip r:embed="rId5"/>
          <a:stretch>
            <a:fillRect/>
          </a:stretch>
        </p:blipFill>
        <p:spPr>
          <a:xfrm>
            <a:off x="5682747" y="3785585"/>
            <a:ext cx="3358361" cy="2706651"/>
          </a:xfrm>
          <a:prstGeom prst="rect">
            <a:avLst/>
          </a:prstGeom>
          <a:ln>
            <a:solidFill>
              <a:srgbClr val="000000"/>
            </a:solidFill>
          </a:ln>
        </p:spPr>
      </p:pic>
    </p:spTree>
    <p:extLst>
      <p:ext uri="{BB962C8B-B14F-4D97-AF65-F5344CB8AC3E}">
        <p14:creationId xmlns:p14="http://schemas.microsoft.com/office/powerpoint/2010/main" val="394308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dissolv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2CC335-1F07-A3D1-F45C-12E460930AB7}"/>
              </a:ext>
            </a:extLst>
          </p:cNvPr>
          <p:cNvSpPr txBox="1">
            <a:spLocks noChangeArrowheads="1"/>
          </p:cNvSpPr>
          <p:nvPr/>
        </p:nvSpPr>
        <p:spPr>
          <a:xfrm>
            <a:off x="685800" y="2130435"/>
            <a:ext cx="7772400" cy="1470025"/>
          </a:xfrm>
          <a:prstGeom prst="rect">
            <a:avLst/>
          </a:prstGeom>
        </p:spPr>
        <p:txBody>
          <a:bodyPr vert="horz" lIns="91440" tIns="45720" rIns="91440" bIns="45720" rtlCol="0" anchor="ctr">
            <a:normAutofit/>
          </a:bodyPr>
          <a:lstStyle>
            <a:lvl1pPr algn="ctr" defTabSz="457177" rtl="0" eaLnBrk="1" latinLnBrk="0" hangingPunct="1">
              <a:spcBef>
                <a:spcPct val="0"/>
              </a:spcBef>
              <a:buNone/>
              <a:defRPr sz="4000" b="1" kern="1200">
                <a:solidFill>
                  <a:srgbClr val="000000"/>
                </a:solidFill>
                <a:latin typeface="+mj-lt"/>
                <a:ea typeface="+mj-ea"/>
                <a:cs typeface="+mj-cs"/>
              </a:defRPr>
            </a:lvl1p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alibri"/>
                <a:ea typeface="+mj-ea"/>
                <a:cs typeface="+mj-cs"/>
              </a:rPr>
              <a:t>Thank You!</a:t>
            </a:r>
            <a:endParaRPr kumimoji="0" lang="en-US" altLang="en-US" sz="4000" b="1" i="0" u="none" strike="noStrike" kern="1200" cap="none" spc="0" normalizeH="0" baseline="0" noProof="0" dirty="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106948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DB76AD2-9B06-BDFE-1290-E7632DB0301D}"/>
              </a:ext>
            </a:extLst>
          </p:cNvPr>
          <p:cNvSpPr>
            <a:spLocks noGrp="1"/>
          </p:cNvSpPr>
          <p:nvPr>
            <p:ph type="title"/>
          </p:nvPr>
        </p:nvSpPr>
        <p:spPr>
          <a:xfrm>
            <a:off x="457200" y="365764"/>
            <a:ext cx="8229600" cy="1143001"/>
          </a:xfrm>
        </p:spPr>
        <p:txBody>
          <a:bodyPr anchor="t" anchorCtr="0">
            <a:normAutofit/>
          </a:bodyPr>
          <a:lstStyle/>
          <a:p>
            <a:r>
              <a:rPr lang="en-US"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Change Fund Forms - Reasons</a:t>
            </a:r>
          </a:p>
        </p:txBody>
      </p:sp>
      <p:sp>
        <p:nvSpPr>
          <p:cNvPr id="23" name="Rectangle: Rounded Corners 22">
            <a:extLst>
              <a:ext uri="{FF2B5EF4-FFF2-40B4-BE49-F238E27FC236}">
                <a16:creationId xmlns:a16="http://schemas.microsoft.com/office/drawing/2014/main" id="{DCFC55CB-C663-521A-6542-6A3B11E66695}"/>
              </a:ext>
            </a:extLst>
          </p:cNvPr>
          <p:cNvSpPr/>
          <p:nvPr/>
        </p:nvSpPr>
        <p:spPr>
          <a:xfrm>
            <a:off x="691126" y="3747059"/>
            <a:ext cx="7941743" cy="1430604"/>
          </a:xfrm>
          <a:prstGeom prst="roundRect">
            <a:avLst/>
          </a:prstGeom>
          <a:solidFill>
            <a:srgbClr val="FAC090"/>
          </a:solidFill>
        </p:spPr>
        <p:txBody>
          <a:bodyPr wrap="square">
            <a:spAutoFit/>
          </a:bodyPr>
          <a:lstStyle/>
          <a:p>
            <a:r>
              <a:rPr lang="en-US" sz="2601" b="1" dirty="0">
                <a:solidFill>
                  <a:srgbClr val="000105"/>
                </a:solidFill>
                <a:latin typeface="Calibri" panose="020F0502020204030204" pitchFamily="34" charset="0"/>
                <a:ea typeface="Calibri" panose="020F0502020204030204" pitchFamily="34" charset="0"/>
                <a:cs typeface="Calibri" panose="020F0502020204030204" pitchFamily="34" charset="0"/>
              </a:rPr>
              <a:t>“Decrease Change Fund” </a:t>
            </a:r>
            <a:r>
              <a:rPr lang="en-US" sz="2601" dirty="0">
                <a:solidFill>
                  <a:srgbClr val="000105"/>
                </a:solidFill>
                <a:latin typeface="Calibri" panose="020F0502020204030204" pitchFamily="34" charset="0"/>
                <a:ea typeface="Calibri" panose="020F0502020204030204" pitchFamily="34" charset="0"/>
                <a:cs typeface="Calibri" panose="020F0502020204030204" pitchFamily="34" charset="0"/>
              </a:rPr>
              <a:t>Deposit the approved amount and make a note of the amount in the bank deposit memo box</a:t>
            </a:r>
          </a:p>
        </p:txBody>
      </p:sp>
      <p:sp>
        <p:nvSpPr>
          <p:cNvPr id="24" name="Rectangle: Rounded Corners 23">
            <a:extLst>
              <a:ext uri="{FF2B5EF4-FFF2-40B4-BE49-F238E27FC236}">
                <a16:creationId xmlns:a16="http://schemas.microsoft.com/office/drawing/2014/main" id="{1B66F52D-419E-B234-5050-ACD2C604F91E}"/>
              </a:ext>
            </a:extLst>
          </p:cNvPr>
          <p:cNvSpPr/>
          <p:nvPr/>
        </p:nvSpPr>
        <p:spPr>
          <a:xfrm>
            <a:off x="691126" y="2239546"/>
            <a:ext cx="7941743" cy="1430604"/>
          </a:xfrm>
          <a:prstGeom prst="roundRect">
            <a:avLst/>
          </a:prstGeom>
          <a:solidFill>
            <a:srgbClr val="C3D69B"/>
          </a:solidFill>
        </p:spPr>
        <p:txBody>
          <a:bodyPr wrap="square">
            <a:spAutoFit/>
          </a:bodyPr>
          <a:lstStyle/>
          <a:p>
            <a:r>
              <a:rPr lang="en-US" sz="2601" b="1" dirty="0">
                <a:solidFill>
                  <a:srgbClr val="000105"/>
                </a:solidFill>
                <a:latin typeface="Calibri" panose="020F0502020204030204" pitchFamily="34" charset="0"/>
                <a:ea typeface="Calibri" panose="020F0502020204030204" pitchFamily="34" charset="0"/>
                <a:cs typeface="Calibri" panose="020F0502020204030204" pitchFamily="34" charset="0"/>
              </a:rPr>
              <a:t>“Increase Change Fund”</a:t>
            </a:r>
            <a:r>
              <a:rPr lang="en-US" sz="2601" dirty="0">
                <a:solidFill>
                  <a:srgbClr val="000105"/>
                </a:solidFill>
                <a:latin typeface="Calibri" panose="020F0502020204030204" pitchFamily="34" charset="0"/>
                <a:ea typeface="Calibri" panose="020F0502020204030204" pitchFamily="34" charset="0"/>
                <a:cs typeface="Calibri" panose="020F0502020204030204" pitchFamily="34" charset="0"/>
              </a:rPr>
              <a:t> Do not use collections to add to the change fund. A check will be issued by Café Fiscal in the amount approved</a:t>
            </a:r>
            <a:endParaRPr lang="en-US" sz="2400" dirty="0">
              <a:solidFill>
                <a:srgbClr val="000105"/>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38B07BF4-C629-17CF-91C0-83B14E247489}"/>
              </a:ext>
            </a:extLst>
          </p:cNvPr>
          <p:cNvSpPr/>
          <p:nvPr/>
        </p:nvSpPr>
        <p:spPr>
          <a:xfrm>
            <a:off x="691126" y="5274274"/>
            <a:ext cx="7941743" cy="1430604"/>
          </a:xfrm>
          <a:prstGeom prst="roundRect">
            <a:avLst/>
          </a:prstGeom>
          <a:solidFill>
            <a:srgbClr val="C3D69B"/>
          </a:solidFill>
        </p:spPr>
        <p:txBody>
          <a:bodyPr wrap="square">
            <a:spAutoFit/>
          </a:bodyPr>
          <a:lstStyle/>
          <a:p>
            <a:r>
              <a:rPr lang="en-US" sz="2601" b="1" dirty="0">
                <a:solidFill>
                  <a:srgbClr val="000105"/>
                </a:solidFill>
                <a:latin typeface="Calibri" panose="020F0502020204030204" pitchFamily="34" charset="0"/>
                <a:ea typeface="Calibri" panose="020F0502020204030204" pitchFamily="34" charset="0"/>
                <a:cs typeface="Calibri" panose="020F0502020204030204" pitchFamily="34" charset="0"/>
              </a:rPr>
              <a:t>“Turnover of Change Fund” </a:t>
            </a:r>
            <a:r>
              <a:rPr lang="en-US" sz="2601" dirty="0">
                <a:solidFill>
                  <a:srgbClr val="000105"/>
                </a:solidFill>
                <a:latin typeface="Calibri" panose="020F0502020204030204" pitchFamily="34" charset="0"/>
                <a:ea typeface="Calibri" panose="020F0502020204030204" pitchFamily="34" charset="0"/>
                <a:cs typeface="Calibri" panose="020F0502020204030204" pitchFamily="34" charset="0"/>
              </a:rPr>
              <a:t>is completed when the physical handoff of the fund from the outgoing manager to the incoming manager takes place</a:t>
            </a:r>
          </a:p>
        </p:txBody>
      </p:sp>
      <p:sp>
        <p:nvSpPr>
          <p:cNvPr id="26" name="Rectangle 25">
            <a:extLst>
              <a:ext uri="{FF2B5EF4-FFF2-40B4-BE49-F238E27FC236}">
                <a16:creationId xmlns:a16="http://schemas.microsoft.com/office/drawing/2014/main" id="{A415E52A-7B97-08A6-C48B-2BFD927F8FEC}"/>
              </a:ext>
            </a:extLst>
          </p:cNvPr>
          <p:cNvSpPr/>
          <p:nvPr/>
        </p:nvSpPr>
        <p:spPr>
          <a:xfrm>
            <a:off x="457200" y="1159100"/>
            <a:ext cx="8337487" cy="892552"/>
          </a:xfrm>
          <a:prstGeom prst="rect">
            <a:avLst/>
          </a:prstGeom>
        </p:spPr>
        <p:txBody>
          <a:bodyPr wrap="square">
            <a:spAutoFit/>
          </a:bodyPr>
          <a:lstStyle/>
          <a:p>
            <a:pPr marL="0" lvl="1">
              <a:spcAft>
                <a:spcPts val="1001"/>
              </a:spcAft>
            </a:pPr>
            <a:r>
              <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Always obtain approval from Café Fiscal before making changes to the change fund. Use the applicable form.</a:t>
            </a:r>
            <a:r>
              <a:rPr lang="en-US" sz="26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894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p:tgtEl>
                                          <p:spTgt spid="24"/>
                                        </p:tgtEl>
                                        <p:attrNameLst>
                                          <p:attrName>ppt_y</p:attrName>
                                        </p:attrNameLst>
                                      </p:cBhvr>
                                      <p:tavLst>
                                        <p:tav tm="0">
                                          <p:val>
                                            <p:strVal val="#ppt_y-#ppt_h*1.125000"/>
                                          </p:val>
                                        </p:tav>
                                        <p:tav tm="100000">
                                          <p:val>
                                            <p:strVal val="#ppt_y"/>
                                          </p:val>
                                        </p:tav>
                                      </p:tavLst>
                                    </p:anim>
                                    <p:animEffect transition="in" filter="wipe(down)">
                                      <p:cBhvr>
                                        <p:cTn id="8" dur="10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750"/>
                                        <p:tgtEl>
                                          <p:spTgt spid="23"/>
                                        </p:tgtEl>
                                        <p:attrNameLst>
                                          <p:attrName>ppt_y</p:attrName>
                                        </p:attrNameLst>
                                      </p:cBhvr>
                                      <p:tavLst>
                                        <p:tav tm="0">
                                          <p:val>
                                            <p:strVal val="#ppt_y-#ppt_h*1.125000"/>
                                          </p:val>
                                        </p:tav>
                                        <p:tav tm="100000">
                                          <p:val>
                                            <p:strVal val="#ppt_y"/>
                                          </p:val>
                                        </p:tav>
                                      </p:tavLst>
                                    </p:anim>
                                    <p:animEffect transition="in" filter="wipe(down)">
                                      <p:cBhvr>
                                        <p:cTn id="14" dur="75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50"/>
                                        <p:tgtEl>
                                          <p:spTgt spid="25"/>
                                        </p:tgtEl>
                                        <p:attrNameLst>
                                          <p:attrName>ppt_y</p:attrName>
                                        </p:attrNameLst>
                                      </p:cBhvr>
                                      <p:tavLst>
                                        <p:tav tm="0">
                                          <p:val>
                                            <p:strVal val="#ppt_y-#ppt_h*1.125000"/>
                                          </p:val>
                                        </p:tav>
                                        <p:tav tm="100000">
                                          <p:val>
                                            <p:strVal val="#ppt_y"/>
                                          </p:val>
                                        </p:tav>
                                      </p:tavLst>
                                    </p:anim>
                                    <p:animEffect transition="in" filter="wipe(down)">
                                      <p:cBhvr>
                                        <p:cTn id="2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D3AA3F-C1B9-B0A9-E762-687895A35E7A}"/>
              </a:ext>
            </a:extLst>
          </p:cNvPr>
          <p:cNvSpPr>
            <a:spLocks noGrp="1"/>
          </p:cNvSpPr>
          <p:nvPr>
            <p:ph type="title"/>
          </p:nvPr>
        </p:nvSpPr>
        <p:spPr>
          <a:xfrm>
            <a:off x="457200" y="365764"/>
            <a:ext cx="8229600" cy="1143001"/>
          </a:xfrm>
        </p:spPr>
        <p:txBody>
          <a:bodyPr anchor="t" anchorCtr="0">
            <a:noAutofit/>
          </a:bodyPr>
          <a:lstStyle/>
          <a:p>
            <a:r>
              <a:rPr lang="en-US" b="1" cap="none" dirty="0">
                <a:latin typeface="Calibri" panose="020F0502020204030204" pitchFamily="34" charset="0"/>
                <a:ea typeface="Calibri" panose="020F0502020204030204" pitchFamily="34" charset="0"/>
                <a:cs typeface="Calibri" panose="020F0502020204030204" pitchFamily="34" charset="0"/>
              </a:rPr>
              <a:t>Till Bag Purpose </a:t>
            </a:r>
          </a:p>
        </p:txBody>
      </p:sp>
      <p:sp>
        <p:nvSpPr>
          <p:cNvPr id="2" name="Content Placeholder 15">
            <a:extLst>
              <a:ext uri="{FF2B5EF4-FFF2-40B4-BE49-F238E27FC236}">
                <a16:creationId xmlns:a16="http://schemas.microsoft.com/office/drawing/2014/main" id="{6D1E9FE1-2160-2543-1D07-AB945C52BF22}"/>
              </a:ext>
            </a:extLst>
          </p:cNvPr>
          <p:cNvSpPr>
            <a:spLocks noGrp="1"/>
          </p:cNvSpPr>
          <p:nvPr>
            <p:ph idx="1"/>
          </p:nvPr>
        </p:nvSpPr>
        <p:spPr>
          <a:xfrm>
            <a:off x="457199" y="986248"/>
            <a:ext cx="8229600" cy="2052230"/>
          </a:xfrm>
        </p:spPr>
        <p:txBody>
          <a:bodyPr>
            <a:noAutofit/>
          </a:bodyPr>
          <a:lstStyle/>
          <a:p>
            <a:pPr marL="0" indent="0">
              <a:buNone/>
            </a:pPr>
            <a:r>
              <a:rPr lang="en-US" sz="3000" cap="none" dirty="0">
                <a:latin typeface="Calibri" panose="020F0502020204030204" pitchFamily="34" charset="0"/>
                <a:ea typeface="Calibri" panose="020F0502020204030204" pitchFamily="34" charset="0"/>
                <a:cs typeface="Calibri" panose="020F0502020204030204" pitchFamily="34" charset="0"/>
              </a:rPr>
              <a:t>The till bag is a safeguarding tool used to secure money for a short-term period. During service time, store the following items in the till bags:</a:t>
            </a:r>
          </a:p>
          <a:p>
            <a:pPr marL="285737" lvl="1" indent="0">
              <a:buNone/>
            </a:pPr>
            <a:endParaRPr lang="en-US" sz="3000" dirty="0">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27A2107-CB37-4563-369B-EEA170583550}"/>
              </a:ext>
            </a:extLst>
          </p:cNvPr>
          <p:cNvGrpSpPr/>
          <p:nvPr/>
        </p:nvGrpSpPr>
        <p:grpSpPr>
          <a:xfrm>
            <a:off x="4572001" y="3242433"/>
            <a:ext cx="3755055" cy="1642780"/>
            <a:chOff x="2962954" y="4148764"/>
            <a:chExt cx="1901899" cy="978918"/>
          </a:xfrm>
          <a:solidFill>
            <a:schemeClr val="bg1">
              <a:lumMod val="75000"/>
            </a:schemeClr>
          </a:solidFill>
        </p:grpSpPr>
        <p:grpSp>
          <p:nvGrpSpPr>
            <p:cNvPr id="5" name="Group 4">
              <a:extLst>
                <a:ext uri="{FF2B5EF4-FFF2-40B4-BE49-F238E27FC236}">
                  <a16:creationId xmlns:a16="http://schemas.microsoft.com/office/drawing/2014/main" id="{2A38DAD0-1F3A-4CDC-62C2-D811F7812941}"/>
                </a:ext>
              </a:extLst>
            </p:cNvPr>
            <p:cNvGrpSpPr/>
            <p:nvPr/>
          </p:nvGrpSpPr>
          <p:grpSpPr>
            <a:xfrm>
              <a:off x="2962954" y="4148764"/>
              <a:ext cx="1901899" cy="978918"/>
              <a:chOff x="496499" y="5457825"/>
              <a:chExt cx="1901899" cy="978918"/>
            </a:xfrm>
            <a:grpFill/>
          </p:grpSpPr>
          <p:sp>
            <p:nvSpPr>
              <p:cNvPr id="7" name="Rectangle 6">
                <a:extLst>
                  <a:ext uri="{FF2B5EF4-FFF2-40B4-BE49-F238E27FC236}">
                    <a16:creationId xmlns:a16="http://schemas.microsoft.com/office/drawing/2014/main" id="{E5F5358A-857C-76BA-57FE-29002445B4E4}"/>
                  </a:ext>
                </a:extLst>
              </p:cNvPr>
              <p:cNvSpPr/>
              <p:nvPr/>
            </p:nvSpPr>
            <p:spPr>
              <a:xfrm>
                <a:off x="496499" y="5457825"/>
                <a:ext cx="1901899" cy="978918"/>
              </a:xfrm>
              <a:prstGeom prst="rect">
                <a:avLst/>
              </a:prstGeom>
              <a:grp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1">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22C0E0E7-1191-B4D9-859A-891E10E77245}"/>
                  </a:ext>
                </a:extLst>
              </p:cNvPr>
              <p:cNvCxnSpPr/>
              <p:nvPr/>
            </p:nvCxnSpPr>
            <p:spPr>
              <a:xfrm>
                <a:off x="496499" y="5543862"/>
                <a:ext cx="1901899" cy="0"/>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6" name="Picture 5">
              <a:extLst>
                <a:ext uri="{FF2B5EF4-FFF2-40B4-BE49-F238E27FC236}">
                  <a16:creationId xmlns:a16="http://schemas.microsoft.com/office/drawing/2014/main" id="{CAF65B09-1354-908D-6671-B6DDDE721482}"/>
                </a:ext>
              </a:extLst>
            </p:cNvPr>
            <p:cNvPicPr>
              <a:picLocks noChangeAspect="1"/>
            </p:cNvPicPr>
            <p:nvPr/>
          </p:nvPicPr>
          <p:blipFill rotWithShape="1">
            <a:blip r:embed="rId3"/>
            <a:srcRect t="39549" b="35753"/>
            <a:stretch/>
          </p:blipFill>
          <p:spPr>
            <a:xfrm>
              <a:off x="3000823" y="4481641"/>
              <a:ext cx="1825075" cy="450759"/>
            </a:xfrm>
            <a:prstGeom prst="rect">
              <a:avLst/>
            </a:prstGeom>
            <a:grpFill/>
          </p:spPr>
        </p:pic>
      </p:grpSp>
      <p:sp>
        <p:nvSpPr>
          <p:cNvPr id="9" name="Rectangle: Rounded Corners 8">
            <a:extLst>
              <a:ext uri="{FF2B5EF4-FFF2-40B4-BE49-F238E27FC236}">
                <a16:creationId xmlns:a16="http://schemas.microsoft.com/office/drawing/2014/main" id="{7CC7EE81-7534-A624-265A-8E9DDDD71938}"/>
              </a:ext>
            </a:extLst>
          </p:cNvPr>
          <p:cNvSpPr/>
          <p:nvPr/>
        </p:nvSpPr>
        <p:spPr>
          <a:xfrm>
            <a:off x="465701" y="5333867"/>
            <a:ext cx="7869103" cy="914400"/>
          </a:xfrm>
          <a:prstGeom prst="roundRect">
            <a:avLst/>
          </a:prstGeom>
          <a:solidFill>
            <a:srgbClr val="FAC09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285737" lvl="1">
              <a:spcBef>
                <a:spcPct val="20000"/>
              </a:spcBef>
              <a:defRPr/>
            </a:pPr>
            <a:r>
              <a:rPr lang="en-US" sz="2601" b="1" dirty="0">
                <a:solidFill>
                  <a:srgbClr val="000000"/>
                </a:solidFill>
                <a:latin typeface="Calibri" panose="020F0502020204030204" pitchFamily="34" charset="0"/>
                <a:ea typeface="Calibri" panose="020F0502020204030204" pitchFamily="34" charset="0"/>
                <a:cs typeface="Calibri" panose="020F0502020204030204" pitchFamily="34" charset="0"/>
              </a:rPr>
              <a:t>Note:</a:t>
            </a:r>
            <a:r>
              <a:rPr lang="en-US" sz="2601" dirty="0">
                <a:solidFill>
                  <a:srgbClr val="000000"/>
                </a:solidFill>
                <a:latin typeface="Calibri" panose="020F0502020204030204" pitchFamily="34" charset="0"/>
                <a:ea typeface="Calibri" panose="020F0502020204030204" pitchFamily="34" charset="0"/>
                <a:cs typeface="Calibri" panose="020F0502020204030204" pitchFamily="34" charset="0"/>
              </a:rPr>
              <a:t> Additional till bags can be requested from a Bank of America branch</a:t>
            </a:r>
          </a:p>
        </p:txBody>
      </p:sp>
      <p:sp>
        <p:nvSpPr>
          <p:cNvPr id="10" name="Content Placeholder 15">
            <a:extLst>
              <a:ext uri="{FF2B5EF4-FFF2-40B4-BE49-F238E27FC236}">
                <a16:creationId xmlns:a16="http://schemas.microsoft.com/office/drawing/2014/main" id="{F73853B7-6988-CD9D-5B75-0C4C27C81FCF}"/>
              </a:ext>
            </a:extLst>
          </p:cNvPr>
          <p:cNvSpPr txBox="1">
            <a:spLocks/>
          </p:cNvSpPr>
          <p:nvPr/>
        </p:nvSpPr>
        <p:spPr>
          <a:xfrm>
            <a:off x="465701" y="2832983"/>
            <a:ext cx="7877604" cy="2052230"/>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177">
              <a:spcBef>
                <a:spcPts val="0"/>
              </a:spcBef>
            </a:pPr>
            <a:r>
              <a:rPr lang="en-US" dirty="0">
                <a:latin typeface="Calibri" panose="020F0502020204030204" pitchFamily="34" charset="0"/>
                <a:ea typeface="Calibri" panose="020F0502020204030204" pitchFamily="34" charset="0"/>
                <a:cs typeface="Calibri" panose="020F0502020204030204" pitchFamily="34" charset="0"/>
              </a:rPr>
              <a:t>Till money</a:t>
            </a:r>
          </a:p>
          <a:p>
            <a:pPr marL="457200" lvl="1" indent="-457177">
              <a:spcBef>
                <a:spcPts val="0"/>
              </a:spcBef>
            </a:pPr>
            <a:endParaRPr lang="en-US" sz="601" dirty="0">
              <a:latin typeface="Calibri" panose="020F0502020204030204" pitchFamily="34" charset="0"/>
              <a:ea typeface="Calibri" panose="020F0502020204030204" pitchFamily="34" charset="0"/>
              <a:cs typeface="Calibri" panose="020F0502020204030204" pitchFamily="34" charset="0"/>
            </a:endParaRPr>
          </a:p>
          <a:p>
            <a:pPr marL="457200" lvl="1" indent="-457177">
              <a:spcBef>
                <a:spcPts val="0"/>
              </a:spcBef>
            </a:pPr>
            <a:r>
              <a:rPr lang="en-US" dirty="0">
                <a:latin typeface="Calibri" panose="020F0502020204030204" pitchFamily="34" charset="0"/>
                <a:ea typeface="Calibri" panose="020F0502020204030204" pitchFamily="34" charset="0"/>
                <a:cs typeface="Calibri" panose="020F0502020204030204" pitchFamily="34" charset="0"/>
              </a:rPr>
              <a:t>Cash collection</a:t>
            </a:r>
          </a:p>
          <a:p>
            <a:pPr marL="457200" lvl="1" indent="-457177">
              <a:spcBef>
                <a:spcPts val="0"/>
              </a:spcBef>
            </a:pPr>
            <a:endParaRPr lang="en-US" sz="601" dirty="0">
              <a:latin typeface="Calibri" panose="020F0502020204030204" pitchFamily="34" charset="0"/>
              <a:ea typeface="Calibri" panose="020F0502020204030204" pitchFamily="34" charset="0"/>
              <a:cs typeface="Calibri" panose="020F0502020204030204" pitchFamily="34" charset="0"/>
            </a:endParaRPr>
          </a:p>
          <a:p>
            <a:pPr marL="457200" lvl="1" indent="-457177">
              <a:spcBef>
                <a:spcPts val="0"/>
              </a:spcBef>
            </a:pPr>
            <a:r>
              <a:rPr lang="en-US" dirty="0">
                <a:latin typeface="Calibri" panose="020F0502020204030204" pitchFamily="34" charset="0"/>
                <a:ea typeface="Calibri" panose="020F0502020204030204" pitchFamily="34" charset="0"/>
                <a:cs typeface="Calibri" panose="020F0502020204030204" pitchFamily="34" charset="0"/>
              </a:rPr>
              <a:t>Till Worksheet Form</a:t>
            </a:r>
          </a:p>
        </p:txBody>
      </p:sp>
    </p:spTree>
    <p:extLst>
      <p:ext uri="{BB962C8B-B14F-4D97-AF65-F5344CB8AC3E}">
        <p14:creationId xmlns:p14="http://schemas.microsoft.com/office/powerpoint/2010/main" val="356309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864EB71-3B7A-51DB-EA96-5852D11C0F20}"/>
              </a:ext>
            </a:extLst>
          </p:cNvPr>
          <p:cNvSpPr>
            <a:spLocks noGrp="1"/>
          </p:cNvSpPr>
          <p:nvPr>
            <p:ph type="title"/>
          </p:nvPr>
        </p:nvSpPr>
        <p:spPr>
          <a:xfrm>
            <a:off x="457200" y="378372"/>
            <a:ext cx="8229600" cy="1143001"/>
          </a:xfrm>
        </p:spPr>
        <p:txBody>
          <a:bodyPr anchor="t" anchorCtr="0">
            <a:noAutofit/>
          </a:bodyPr>
          <a:lstStyle/>
          <a:p>
            <a:r>
              <a:rPr lang="en-US" b="1" cap="none" dirty="0">
                <a:latin typeface="Calibri" panose="020F0502020204030204" pitchFamily="34" charset="0"/>
                <a:ea typeface="Calibri" panose="020F0502020204030204" pitchFamily="34" charset="0"/>
                <a:cs typeface="Calibri" panose="020F0502020204030204" pitchFamily="34" charset="0"/>
              </a:rPr>
              <a:t>Till Bag Setup Instructions</a:t>
            </a:r>
          </a:p>
        </p:txBody>
      </p:sp>
      <p:sp>
        <p:nvSpPr>
          <p:cNvPr id="12" name="TextBox 11">
            <a:extLst>
              <a:ext uri="{FF2B5EF4-FFF2-40B4-BE49-F238E27FC236}">
                <a16:creationId xmlns:a16="http://schemas.microsoft.com/office/drawing/2014/main" id="{B8899F11-774C-56F0-98C2-3834683CAE5F}"/>
              </a:ext>
            </a:extLst>
          </p:cNvPr>
          <p:cNvSpPr txBox="1"/>
          <p:nvPr/>
        </p:nvSpPr>
        <p:spPr>
          <a:xfrm>
            <a:off x="658368" y="1003268"/>
            <a:ext cx="8485632" cy="2797244"/>
          </a:xfrm>
          <a:prstGeom prst="rect">
            <a:avLst/>
          </a:prstGeom>
          <a:noFill/>
        </p:spPr>
        <p:txBody>
          <a:bodyPr wrap="square" rtlCol="0">
            <a:noAutofit/>
          </a:bodyPr>
          <a:lstStyle/>
          <a:p>
            <a:pPr lvl="1" indent="-457177">
              <a:spcBef>
                <a:spcPts val="400"/>
              </a:spcBef>
              <a:buFont typeface="Wingdings" panose="05000000000000000000" pitchFamily="2" charset="2"/>
              <a:buChar char="Ø"/>
            </a:pPr>
            <a:r>
              <a:rPr lang="en-US" sz="2601" dirty="0">
                <a:solidFill>
                  <a:srgbClr val="000000"/>
                </a:solidFill>
                <a:latin typeface="Calibri" panose="020F0502020204030204" pitchFamily="34" charset="0"/>
                <a:ea typeface="Calibri" panose="020F0502020204030204" pitchFamily="34" charset="0"/>
                <a:cs typeface="Calibri" panose="020F0502020204030204" pitchFamily="34" charset="0"/>
              </a:rPr>
              <a:t>Assign a numbered bag to a specific cashier (use permanent marker)</a:t>
            </a:r>
          </a:p>
          <a:p>
            <a:pPr lvl="1" indent="-457177">
              <a:spcBef>
                <a:spcPts val="400"/>
              </a:spcBef>
              <a:buFont typeface="Wingdings" panose="05000000000000000000" pitchFamily="2" charset="2"/>
              <a:buChar char="Ø"/>
            </a:pPr>
            <a:r>
              <a:rPr lang="en-US" sz="2601" dirty="0">
                <a:solidFill>
                  <a:srgbClr val="000000"/>
                </a:solidFill>
                <a:latin typeface="Calibri" panose="020F0502020204030204" pitchFamily="34" charset="0"/>
                <a:ea typeface="Calibri" panose="020F0502020204030204" pitchFamily="34" charset="0"/>
                <a:cs typeface="Calibri" panose="020F0502020204030204" pitchFamily="34" charset="0"/>
              </a:rPr>
              <a:t>Each cashier is responsible for placing the till money back into the till bag at the end of each serving period </a:t>
            </a:r>
          </a:p>
          <a:p>
            <a:pPr lvl="1" indent="-457177">
              <a:spcBef>
                <a:spcPts val="400"/>
              </a:spcBef>
              <a:buFont typeface="Wingdings" panose="05000000000000000000" pitchFamily="2" charset="2"/>
              <a:buChar char="Ø"/>
            </a:pPr>
            <a:r>
              <a:rPr lang="en-US" sz="2601" dirty="0">
                <a:solidFill>
                  <a:srgbClr val="000000"/>
                </a:solidFill>
                <a:latin typeface="Calibri" panose="020F0502020204030204" pitchFamily="34" charset="0"/>
                <a:ea typeface="Calibri" panose="020F0502020204030204" pitchFamily="34" charset="0"/>
                <a:cs typeface="Calibri" panose="020F0502020204030204" pitchFamily="34" charset="0"/>
              </a:rPr>
              <a:t>FSM will place the till bags in the safe</a:t>
            </a:r>
          </a:p>
          <a:p>
            <a:pPr marL="640080" indent="-342882">
              <a:spcAft>
                <a:spcPts val="600"/>
              </a:spcAft>
              <a:buFont typeface="Wingdings" panose="05000000000000000000" pitchFamily="2" charset="2"/>
              <a:buChar char="Ø"/>
            </a:pPr>
            <a:endParaRPr lang="en-US" sz="260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3D8C6B5F-697A-90A5-1D41-7132CB40887C}"/>
              </a:ext>
            </a:extLst>
          </p:cNvPr>
          <p:cNvGrpSpPr/>
          <p:nvPr/>
        </p:nvGrpSpPr>
        <p:grpSpPr>
          <a:xfrm>
            <a:off x="5029170" y="4092569"/>
            <a:ext cx="2848795" cy="1554075"/>
            <a:chOff x="2962954" y="4148764"/>
            <a:chExt cx="1901899" cy="978918"/>
          </a:xfrm>
          <a:solidFill>
            <a:schemeClr val="bg1">
              <a:lumMod val="75000"/>
            </a:schemeClr>
          </a:solidFill>
        </p:grpSpPr>
        <p:grpSp>
          <p:nvGrpSpPr>
            <p:cNvPr id="14" name="Group 13">
              <a:extLst>
                <a:ext uri="{FF2B5EF4-FFF2-40B4-BE49-F238E27FC236}">
                  <a16:creationId xmlns:a16="http://schemas.microsoft.com/office/drawing/2014/main" id="{1FCA5900-AC01-2846-7D99-F41F0EFD5446}"/>
                </a:ext>
              </a:extLst>
            </p:cNvPr>
            <p:cNvGrpSpPr/>
            <p:nvPr/>
          </p:nvGrpSpPr>
          <p:grpSpPr>
            <a:xfrm>
              <a:off x="2962954" y="4148764"/>
              <a:ext cx="1901899" cy="978918"/>
              <a:chOff x="496499" y="5457825"/>
              <a:chExt cx="1901899" cy="978918"/>
            </a:xfrm>
            <a:grpFill/>
          </p:grpSpPr>
          <p:sp>
            <p:nvSpPr>
              <p:cNvPr id="16" name="Rectangle 15">
                <a:extLst>
                  <a:ext uri="{FF2B5EF4-FFF2-40B4-BE49-F238E27FC236}">
                    <a16:creationId xmlns:a16="http://schemas.microsoft.com/office/drawing/2014/main" id="{9B359017-2D9F-DFFE-526A-B6946D45BA83}"/>
                  </a:ext>
                </a:extLst>
              </p:cNvPr>
              <p:cNvSpPr/>
              <p:nvPr/>
            </p:nvSpPr>
            <p:spPr>
              <a:xfrm>
                <a:off x="496499" y="5457825"/>
                <a:ext cx="1901899" cy="978918"/>
              </a:xfrm>
              <a:prstGeom prst="rect">
                <a:avLst/>
              </a:prstGeom>
              <a:grp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1"/>
              </a:p>
            </p:txBody>
          </p:sp>
          <p:cxnSp>
            <p:nvCxnSpPr>
              <p:cNvPr id="17" name="Straight Connector 16">
                <a:extLst>
                  <a:ext uri="{FF2B5EF4-FFF2-40B4-BE49-F238E27FC236}">
                    <a16:creationId xmlns:a16="http://schemas.microsoft.com/office/drawing/2014/main" id="{A63176D2-80A5-0361-DD33-9FC1E0E1229D}"/>
                  </a:ext>
                </a:extLst>
              </p:cNvPr>
              <p:cNvCxnSpPr/>
              <p:nvPr/>
            </p:nvCxnSpPr>
            <p:spPr>
              <a:xfrm>
                <a:off x="496499" y="5543862"/>
                <a:ext cx="1901899" cy="0"/>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15" name="Picture 14">
              <a:extLst>
                <a:ext uri="{FF2B5EF4-FFF2-40B4-BE49-F238E27FC236}">
                  <a16:creationId xmlns:a16="http://schemas.microsoft.com/office/drawing/2014/main" id="{C83C27EF-5492-84E0-771F-9B71DF5CE323}"/>
                </a:ext>
              </a:extLst>
            </p:cNvPr>
            <p:cNvPicPr>
              <a:picLocks noChangeAspect="1"/>
            </p:cNvPicPr>
            <p:nvPr/>
          </p:nvPicPr>
          <p:blipFill rotWithShape="1">
            <a:blip r:embed="rId3"/>
            <a:srcRect t="39549" b="35753"/>
            <a:stretch/>
          </p:blipFill>
          <p:spPr>
            <a:xfrm>
              <a:off x="3000823" y="4481641"/>
              <a:ext cx="1825075" cy="450759"/>
            </a:xfrm>
            <a:prstGeom prst="rect">
              <a:avLst/>
            </a:prstGeom>
            <a:grpFill/>
          </p:spPr>
        </p:pic>
      </p:grpSp>
      <p:grpSp>
        <p:nvGrpSpPr>
          <p:cNvPr id="18" name="Group 17">
            <a:extLst>
              <a:ext uri="{FF2B5EF4-FFF2-40B4-BE49-F238E27FC236}">
                <a16:creationId xmlns:a16="http://schemas.microsoft.com/office/drawing/2014/main" id="{F85E43F2-522A-60E2-5FE8-91610E86BDBA}"/>
              </a:ext>
            </a:extLst>
          </p:cNvPr>
          <p:cNvGrpSpPr/>
          <p:nvPr/>
        </p:nvGrpSpPr>
        <p:grpSpPr>
          <a:xfrm>
            <a:off x="1209312" y="4092570"/>
            <a:ext cx="2848795" cy="1554075"/>
            <a:chOff x="2962954" y="4148764"/>
            <a:chExt cx="1901899" cy="978918"/>
          </a:xfrm>
          <a:solidFill>
            <a:schemeClr val="bg1">
              <a:lumMod val="75000"/>
            </a:schemeClr>
          </a:solidFill>
        </p:grpSpPr>
        <p:grpSp>
          <p:nvGrpSpPr>
            <p:cNvPr id="19" name="Group 18">
              <a:extLst>
                <a:ext uri="{FF2B5EF4-FFF2-40B4-BE49-F238E27FC236}">
                  <a16:creationId xmlns:a16="http://schemas.microsoft.com/office/drawing/2014/main" id="{EC4AB842-286E-B4A5-AA08-DE8585990386}"/>
                </a:ext>
              </a:extLst>
            </p:cNvPr>
            <p:cNvGrpSpPr/>
            <p:nvPr/>
          </p:nvGrpSpPr>
          <p:grpSpPr>
            <a:xfrm>
              <a:off x="2962954" y="4148764"/>
              <a:ext cx="1901899" cy="978918"/>
              <a:chOff x="496499" y="5457825"/>
              <a:chExt cx="1901899" cy="978918"/>
            </a:xfrm>
            <a:grpFill/>
          </p:grpSpPr>
          <p:sp>
            <p:nvSpPr>
              <p:cNvPr id="21" name="Rectangle 20">
                <a:extLst>
                  <a:ext uri="{FF2B5EF4-FFF2-40B4-BE49-F238E27FC236}">
                    <a16:creationId xmlns:a16="http://schemas.microsoft.com/office/drawing/2014/main" id="{F655DFBC-2008-B774-D89B-32D7EE7C4843}"/>
                  </a:ext>
                </a:extLst>
              </p:cNvPr>
              <p:cNvSpPr/>
              <p:nvPr/>
            </p:nvSpPr>
            <p:spPr>
              <a:xfrm>
                <a:off x="496499" y="5457825"/>
                <a:ext cx="1901899" cy="978918"/>
              </a:xfrm>
              <a:prstGeom prst="rect">
                <a:avLst/>
              </a:prstGeom>
              <a:grp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1"/>
              </a:p>
            </p:txBody>
          </p:sp>
          <p:cxnSp>
            <p:nvCxnSpPr>
              <p:cNvPr id="22" name="Straight Connector 21">
                <a:extLst>
                  <a:ext uri="{FF2B5EF4-FFF2-40B4-BE49-F238E27FC236}">
                    <a16:creationId xmlns:a16="http://schemas.microsoft.com/office/drawing/2014/main" id="{736B59CC-5CA4-6F14-890B-4317E23CA520}"/>
                  </a:ext>
                </a:extLst>
              </p:cNvPr>
              <p:cNvCxnSpPr/>
              <p:nvPr/>
            </p:nvCxnSpPr>
            <p:spPr>
              <a:xfrm>
                <a:off x="496499" y="5543862"/>
                <a:ext cx="1901899" cy="0"/>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20" name="Picture 19">
              <a:extLst>
                <a:ext uri="{FF2B5EF4-FFF2-40B4-BE49-F238E27FC236}">
                  <a16:creationId xmlns:a16="http://schemas.microsoft.com/office/drawing/2014/main" id="{9C338E37-DFEB-9439-A609-4E9194877C78}"/>
                </a:ext>
              </a:extLst>
            </p:cNvPr>
            <p:cNvPicPr>
              <a:picLocks noChangeAspect="1"/>
            </p:cNvPicPr>
            <p:nvPr/>
          </p:nvPicPr>
          <p:blipFill rotWithShape="1">
            <a:blip r:embed="rId3"/>
            <a:srcRect t="39549" b="35753"/>
            <a:stretch/>
          </p:blipFill>
          <p:spPr>
            <a:xfrm>
              <a:off x="3000823" y="4481641"/>
              <a:ext cx="1825075" cy="450759"/>
            </a:xfrm>
            <a:prstGeom prst="rect">
              <a:avLst/>
            </a:prstGeom>
            <a:grpFill/>
          </p:spPr>
        </p:pic>
      </p:grpSp>
      <p:sp>
        <p:nvSpPr>
          <p:cNvPr id="23" name="TextBox 22">
            <a:extLst>
              <a:ext uri="{FF2B5EF4-FFF2-40B4-BE49-F238E27FC236}">
                <a16:creationId xmlns:a16="http://schemas.microsoft.com/office/drawing/2014/main" id="{A7736C4B-9202-1A2C-15CB-BAEC3942D192}"/>
              </a:ext>
            </a:extLst>
          </p:cNvPr>
          <p:cNvSpPr txBox="1"/>
          <p:nvPr/>
        </p:nvSpPr>
        <p:spPr>
          <a:xfrm>
            <a:off x="3414619" y="4204599"/>
            <a:ext cx="433102" cy="715590"/>
          </a:xfrm>
          <a:prstGeom prst="rect">
            <a:avLst/>
          </a:prstGeom>
          <a:noFill/>
        </p:spPr>
        <p:txBody>
          <a:bodyPr wrap="square" rtlCol="0">
            <a:noAutofit/>
          </a:bodyPr>
          <a:lstStyle/>
          <a:p>
            <a:r>
              <a:rPr lang="en-US" sz="4000" b="1" dirty="0">
                <a:solidFill>
                  <a:srgbClr val="000000"/>
                </a:solidFill>
                <a:latin typeface="Bradley Hand" pitchFamily="2" charset="77"/>
              </a:rPr>
              <a:t>1</a:t>
            </a:r>
          </a:p>
        </p:txBody>
      </p:sp>
      <p:sp>
        <p:nvSpPr>
          <p:cNvPr id="24" name="TextBox 23">
            <a:extLst>
              <a:ext uri="{FF2B5EF4-FFF2-40B4-BE49-F238E27FC236}">
                <a16:creationId xmlns:a16="http://schemas.microsoft.com/office/drawing/2014/main" id="{1A58E97A-991D-BC61-090F-C3BFAD6C7008}"/>
              </a:ext>
            </a:extLst>
          </p:cNvPr>
          <p:cNvSpPr txBox="1"/>
          <p:nvPr/>
        </p:nvSpPr>
        <p:spPr>
          <a:xfrm>
            <a:off x="7257487" y="4237471"/>
            <a:ext cx="433102" cy="767110"/>
          </a:xfrm>
          <a:prstGeom prst="rect">
            <a:avLst/>
          </a:prstGeom>
          <a:noFill/>
        </p:spPr>
        <p:txBody>
          <a:bodyPr wrap="square" rtlCol="0">
            <a:noAutofit/>
          </a:bodyPr>
          <a:lstStyle/>
          <a:p>
            <a:r>
              <a:rPr lang="en-US" sz="4000" b="1" dirty="0">
                <a:solidFill>
                  <a:srgbClr val="000000"/>
                </a:solidFill>
                <a:latin typeface="Bradley Hand" pitchFamily="2" charset="77"/>
              </a:rPr>
              <a:t>2</a:t>
            </a:r>
          </a:p>
        </p:txBody>
      </p:sp>
    </p:spTree>
    <p:extLst>
      <p:ext uri="{BB962C8B-B14F-4D97-AF65-F5344CB8AC3E}">
        <p14:creationId xmlns:p14="http://schemas.microsoft.com/office/powerpoint/2010/main" val="11207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8520-3872-3AC1-195E-79CAC3D628F7}"/>
              </a:ext>
            </a:extLst>
          </p:cNvPr>
          <p:cNvSpPr>
            <a:spLocks noGrp="1"/>
          </p:cNvSpPr>
          <p:nvPr>
            <p:ph type="title"/>
          </p:nvPr>
        </p:nvSpPr>
        <p:spPr>
          <a:xfrm>
            <a:off x="457200" y="365764"/>
            <a:ext cx="8229600" cy="1143001"/>
          </a:xfrm>
        </p:spPr>
        <p:txBody>
          <a:bodyPr anchor="t" anchorCtr="0">
            <a:noAutofit/>
          </a:bodyPr>
          <a:lstStyle/>
          <a:p>
            <a:r>
              <a:rPr lang="en-US" b="1" cap="none" dirty="0">
                <a:latin typeface="Calibri" panose="020F0502020204030204" pitchFamily="34" charset="0"/>
                <a:ea typeface="Calibri" panose="020F0502020204030204" pitchFamily="34" charset="0"/>
                <a:cs typeface="Calibri" panose="020F0502020204030204" pitchFamily="34" charset="0"/>
              </a:rPr>
              <a:t>Till Worksheet </a:t>
            </a:r>
          </a:p>
        </p:txBody>
      </p:sp>
      <p:sp>
        <p:nvSpPr>
          <p:cNvPr id="3" name="Content Placeholder 2">
            <a:extLst>
              <a:ext uri="{FF2B5EF4-FFF2-40B4-BE49-F238E27FC236}">
                <a16:creationId xmlns:a16="http://schemas.microsoft.com/office/drawing/2014/main" id="{E37E7366-B921-743D-318C-4E6D32BC5268}"/>
              </a:ext>
            </a:extLst>
          </p:cNvPr>
          <p:cNvSpPr>
            <a:spLocks noGrp="1"/>
          </p:cNvSpPr>
          <p:nvPr>
            <p:ph idx="1"/>
          </p:nvPr>
        </p:nvSpPr>
        <p:spPr>
          <a:xfrm>
            <a:off x="457200" y="1116873"/>
            <a:ext cx="7955280" cy="1040250"/>
          </a:xfrm>
        </p:spPr>
        <p:txBody>
          <a:bodyPr>
            <a:noAutofit/>
          </a:bodyPr>
          <a:lstStyle/>
          <a:p>
            <a:pPr marL="0" indent="0">
              <a:buNone/>
            </a:pPr>
            <a:r>
              <a:rPr lang="en-US" sz="3200" cap="none" dirty="0">
                <a:latin typeface="Calibri" panose="020F0502020204030204" pitchFamily="34" charset="0"/>
                <a:ea typeface="Calibri" panose="020F0502020204030204" pitchFamily="34" charset="0"/>
                <a:cs typeface="Calibri" panose="020F0502020204030204" pitchFamily="34" charset="0"/>
              </a:rPr>
              <a:t>The</a:t>
            </a:r>
            <a:r>
              <a:rPr lang="en-US" sz="2800" cap="none" dirty="0">
                <a:latin typeface="Calibri" panose="020F0502020204030204" pitchFamily="34" charset="0"/>
                <a:ea typeface="Calibri" panose="020F0502020204030204" pitchFamily="34" charset="0"/>
                <a:cs typeface="Calibri" panose="020F0502020204030204" pitchFamily="34" charset="0"/>
              </a:rPr>
              <a:t> till worksheet form is used to record the amount in each till before and after each serving period.</a:t>
            </a:r>
          </a:p>
        </p:txBody>
      </p:sp>
      <p:sp>
        <p:nvSpPr>
          <p:cNvPr id="4" name="Content Placeholder 2">
            <a:extLst>
              <a:ext uri="{FF2B5EF4-FFF2-40B4-BE49-F238E27FC236}">
                <a16:creationId xmlns:a16="http://schemas.microsoft.com/office/drawing/2014/main" id="{1A4AEFD7-29E6-B345-687D-DE7D6B7270BF}"/>
              </a:ext>
            </a:extLst>
          </p:cNvPr>
          <p:cNvSpPr txBox="1">
            <a:spLocks/>
          </p:cNvSpPr>
          <p:nvPr/>
        </p:nvSpPr>
        <p:spPr>
          <a:xfrm>
            <a:off x="457200" y="2338053"/>
            <a:ext cx="7955280" cy="3472185"/>
          </a:xfrm>
          <a:prstGeom prst="rect">
            <a:avLst/>
          </a:prstGeom>
        </p:spPr>
        <p:txBody>
          <a:bodyPr vert="horz" lIns="91440" tIns="45720" rIns="91440" bIns="45720" rtlCol="0">
            <a:noAutofit/>
          </a:bodyPr>
          <a:lstStyle>
            <a:lvl1pPr marL="0" indent="0" algn="l" defTabSz="457177" rtl="0" eaLnBrk="1" latinLnBrk="0" hangingPunct="1">
              <a:spcBef>
                <a:spcPts val="0"/>
              </a:spcBef>
              <a:spcAft>
                <a:spcPts val="1001"/>
              </a:spcAft>
              <a:buFont typeface="Wingdings" panose="05000000000000000000" pitchFamily="2" charset="2"/>
              <a:buNone/>
              <a:defRPr sz="2800" b="0" kern="1200">
                <a:solidFill>
                  <a:srgbClr val="000000"/>
                </a:solidFill>
                <a:latin typeface="+mn-lt"/>
                <a:ea typeface="+mn-ea"/>
                <a:cs typeface="+mn-cs"/>
              </a:defRPr>
            </a:lvl1pPr>
            <a:lvl2pPr marL="571472" indent="-285737" algn="l" defTabSz="457177" rtl="0" eaLnBrk="1" latinLnBrk="0" hangingPunct="1">
              <a:spcBef>
                <a:spcPct val="20000"/>
              </a:spcBef>
              <a:buFont typeface="Wingdings" panose="05000000000000000000" pitchFamily="2" charset="2"/>
              <a:buChar char="Ø"/>
              <a:defRPr sz="2601" kern="1200">
                <a:solidFill>
                  <a:srgbClr val="000000"/>
                </a:solidFill>
                <a:latin typeface="+mn-lt"/>
                <a:ea typeface="+mn-ea"/>
                <a:cs typeface="+mn-cs"/>
              </a:defRPr>
            </a:lvl2pPr>
            <a:lvl3pPr marL="914354" indent="-228589" algn="l" defTabSz="457177" rtl="0" eaLnBrk="1" latinLnBrk="0" hangingPunct="1">
              <a:spcBef>
                <a:spcPct val="20000"/>
              </a:spcBef>
              <a:buFont typeface="Arial"/>
              <a:buChar char="•"/>
              <a:defRPr sz="2400" kern="1200">
                <a:solidFill>
                  <a:srgbClr val="000000"/>
                </a:solidFill>
                <a:latin typeface="+mn-lt"/>
                <a:ea typeface="+mn-ea"/>
                <a:cs typeface="+mn-cs"/>
              </a:defRPr>
            </a:lvl3pPr>
            <a:lvl4pPr marL="1371531" indent="-228589" algn="l" defTabSz="457177" rtl="0" eaLnBrk="1" latinLnBrk="0" hangingPunct="1">
              <a:spcBef>
                <a:spcPct val="20000"/>
              </a:spcBef>
              <a:buFont typeface="Arial"/>
              <a:buChar char="–"/>
              <a:defRPr sz="2201" kern="1200">
                <a:solidFill>
                  <a:srgbClr val="000000"/>
                </a:solidFill>
                <a:latin typeface="+mn-lt"/>
                <a:ea typeface="+mn-ea"/>
                <a:cs typeface="+mn-cs"/>
              </a:defRPr>
            </a:lvl4pPr>
            <a:lvl5pPr marL="1828709" indent="-228589" algn="l" defTabSz="457177" rtl="0" eaLnBrk="1" latinLnBrk="0" hangingPunct="1">
              <a:spcBef>
                <a:spcPct val="20000"/>
              </a:spcBef>
              <a:buFont typeface="Arial"/>
              <a:buChar char="»"/>
              <a:defRPr sz="2000" kern="1200">
                <a:solidFill>
                  <a:srgbClr val="000000"/>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spcBef>
                <a:spcPts val="400"/>
              </a:spcBef>
              <a:spcAft>
                <a:spcPts val="601"/>
              </a:spcAft>
            </a:pPr>
            <a:r>
              <a:rPr lang="en-US" dirty="0">
                <a:latin typeface="Calibri" panose="020F0502020204030204" pitchFamily="34" charset="0"/>
                <a:ea typeface="Calibri" panose="020F0502020204030204" pitchFamily="34" charset="0"/>
                <a:cs typeface="Calibri" panose="020F0502020204030204" pitchFamily="34" charset="0"/>
              </a:rPr>
              <a:t>Till Worksheets are completed daily and used by cashiers at each point of service (POS)</a:t>
            </a:r>
            <a:endParaRPr lang="en-US" sz="601" dirty="0">
              <a:latin typeface="Calibri" panose="020F0502020204030204" pitchFamily="34" charset="0"/>
              <a:ea typeface="Calibri" panose="020F0502020204030204" pitchFamily="34" charset="0"/>
              <a:cs typeface="Calibri" panose="020F0502020204030204" pitchFamily="34" charset="0"/>
            </a:endParaRPr>
          </a:p>
          <a:p>
            <a:pPr marL="457200" lvl="1" indent="-457200">
              <a:spcBef>
                <a:spcPts val="400"/>
              </a:spcBef>
              <a:spcAft>
                <a:spcPts val="601"/>
              </a:spcAft>
            </a:pPr>
            <a:r>
              <a:rPr lang="en-US" dirty="0">
                <a:latin typeface="Calibri" panose="020F0502020204030204" pitchFamily="34" charset="0"/>
                <a:ea typeface="Calibri" panose="020F0502020204030204" pitchFamily="34" charset="0"/>
                <a:cs typeface="Calibri" panose="020F0502020204030204" pitchFamily="34" charset="0"/>
              </a:rPr>
              <a:t>A change fund amount is set for each POS </a:t>
            </a:r>
          </a:p>
          <a:p>
            <a:pPr marL="731520" lvl="3" indent="-274320">
              <a:spcBef>
                <a:spcPts val="400"/>
              </a:spcBef>
              <a:buFont typeface="Arial" panose="020B0604020202020204" pitchFamily="34" charset="0"/>
              <a:buChar char="•"/>
            </a:pPr>
            <a:r>
              <a:rPr lang="en-US" sz="2600" dirty="0">
                <a:latin typeface="Calibri" panose="020F0502020204030204" pitchFamily="34" charset="0"/>
                <a:ea typeface="Calibri" panose="020F0502020204030204" pitchFamily="34" charset="0"/>
                <a:cs typeface="Calibri" panose="020F0502020204030204" pitchFamily="34" charset="0"/>
              </a:rPr>
              <a:t>CEP sites must have at least a $1.00 change fund at each POS register</a:t>
            </a:r>
            <a:endParaRPr lang="en-US" sz="601" dirty="0">
              <a:latin typeface="Calibri" panose="020F0502020204030204" pitchFamily="34" charset="0"/>
              <a:ea typeface="Calibri" panose="020F0502020204030204" pitchFamily="34" charset="0"/>
              <a:cs typeface="Calibri" panose="020F0502020204030204" pitchFamily="34" charset="0"/>
            </a:endParaRPr>
          </a:p>
          <a:p>
            <a:pPr marL="457200" lvl="2" indent="-457200">
              <a:spcBef>
                <a:spcPts val="400"/>
              </a:spcBef>
              <a:spcAft>
                <a:spcPts val="601"/>
              </a:spcAft>
              <a:buFont typeface="Wingdings" panose="05000000000000000000" pitchFamily="2" charset="2"/>
              <a:buChar char="Ø"/>
            </a:pPr>
            <a:r>
              <a:rPr lang="en-US" sz="2601" dirty="0">
                <a:latin typeface="Calibri" panose="020F0502020204030204" pitchFamily="34" charset="0"/>
                <a:ea typeface="Calibri" panose="020F0502020204030204" pitchFamily="34" charset="0"/>
                <a:cs typeface="Calibri" panose="020F0502020204030204" pitchFamily="34" charset="0"/>
              </a:rPr>
              <a:t>To verify accuracy run the till report</a:t>
            </a:r>
          </a:p>
          <a:p>
            <a:pPr marL="731520" lvl="4" indent="-274320">
              <a:spcBef>
                <a:spcPts val="400"/>
              </a:spcBef>
              <a:buFont typeface="Arial" panose="020B0604020202020204" pitchFamily="34" charset="0"/>
              <a:buChar char="•"/>
            </a:pPr>
            <a:r>
              <a:rPr lang="en-US" sz="2600" dirty="0">
                <a:latin typeface="Calibri" panose="020F0502020204030204" pitchFamily="34" charset="0"/>
                <a:ea typeface="Calibri" panose="020F0502020204030204" pitchFamily="34" charset="0"/>
                <a:cs typeface="Calibri" panose="020F0502020204030204" pitchFamily="34" charset="0"/>
              </a:rPr>
              <a:t>Reconcile any discrepancies</a:t>
            </a:r>
          </a:p>
        </p:txBody>
      </p:sp>
    </p:spTree>
    <p:extLst>
      <p:ext uri="{BB962C8B-B14F-4D97-AF65-F5344CB8AC3E}">
        <p14:creationId xmlns:p14="http://schemas.microsoft.com/office/powerpoint/2010/main" val="3762331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0D68DF-AD54-4E4F-8AFE-65D8DF5AA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A17C68-2BFC-4482-91BD-DFE9932A8057}">
  <ds:schemaRefs>
    <ds:schemaRef ds:uri="http://schemas.microsoft.com/sharepoint/v3/contenttype/forms"/>
  </ds:schemaRefs>
</ds:datastoreItem>
</file>

<file path=customXml/itemProps3.xml><?xml version="1.0" encoding="utf-8"?>
<ds:datastoreItem xmlns:ds="http://schemas.openxmlformats.org/officeDocument/2006/customXml" ds:itemID="{D546D351-8347-4731-B58F-E86A14F89545}">
  <ds:schemaRefs>
    <ds:schemaRef ds:uri="http://schemas.microsoft.com/office/2006/metadata/properties"/>
    <ds:schemaRef ds:uri="http://schemas.microsoft.com/office/infopath/2007/PartnerControls"/>
    <ds:schemaRef ds:uri="b523212d-ee6b-416a-b870-f85da76adb72"/>
    <ds:schemaRef ds:uri="8bf10d84-95c4-446b-a6dc-317de1800774"/>
  </ds:schemaRefs>
</ds:datastoreItem>
</file>

<file path=docProps/app.xml><?xml version="1.0" encoding="utf-8"?>
<Properties xmlns="http://schemas.openxmlformats.org/officeDocument/2006/extended-properties" xmlns:vt="http://schemas.openxmlformats.org/officeDocument/2006/docPropsVTypes">
  <Template>TM04033925[[fn=Droplet]]</Template>
  <TotalTime>1842</TotalTime>
  <Words>5891</Words>
  <Application>Microsoft Office PowerPoint</Application>
  <PresentationFormat>On-screen Show (4:3)</PresentationFormat>
  <Paragraphs>580</Paragraphs>
  <Slides>55</Slides>
  <Notes>51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French Script MT</vt:lpstr>
      <vt:lpstr>Calibri (headings)</vt:lpstr>
      <vt:lpstr>Brush Script MT</vt:lpstr>
      <vt:lpstr>Baguet Script</vt:lpstr>
      <vt:lpstr>Tw Cen MT</vt:lpstr>
      <vt:lpstr>Calibri</vt:lpstr>
      <vt:lpstr>Arial</vt:lpstr>
      <vt:lpstr>Wingdings</vt:lpstr>
      <vt:lpstr>Freestyle Script</vt:lpstr>
      <vt:lpstr>Bradley Hand</vt:lpstr>
      <vt:lpstr>Droplet</vt:lpstr>
      <vt:lpstr>PowerPoint Presentation</vt:lpstr>
      <vt:lpstr>PowerPoint Presentation</vt:lpstr>
      <vt:lpstr>PowerPoint Presentation</vt:lpstr>
      <vt:lpstr>PowerPoint Presentation</vt:lpstr>
      <vt:lpstr>Change Fund Forms</vt:lpstr>
      <vt:lpstr>Change Fund Forms - Reasons</vt:lpstr>
      <vt:lpstr>Till Bag Purpose </vt:lpstr>
      <vt:lpstr>Till Bag Setup Instructions</vt:lpstr>
      <vt:lpstr>Till Worksheet </vt:lpstr>
      <vt:lpstr>Opening The Till Worksheet </vt:lpstr>
      <vt:lpstr>PowerPoint Presentation</vt:lpstr>
      <vt:lpstr>PowerPoint Presentation</vt:lpstr>
      <vt:lpstr>PowerPoint Presentation</vt:lpstr>
      <vt:lpstr>PowerPoint Presentation</vt:lpstr>
      <vt:lpstr>PowerPoint Presentation</vt:lpstr>
      <vt:lpstr>PowerPoint Presentation</vt:lpstr>
      <vt:lpstr>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Dalessandro, Philip</dc:creator>
  <cp:lastModifiedBy>Chaney, Genea</cp:lastModifiedBy>
  <cp:revision>98</cp:revision>
  <dcterms:created xsi:type="dcterms:W3CDTF">2024-01-03T16:16:38Z</dcterms:created>
  <dcterms:modified xsi:type="dcterms:W3CDTF">2024-08-09T14:53:59Z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